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6" r:id="rId2"/>
    <p:sldId id="269" r:id="rId3"/>
    <p:sldId id="270" r:id="rId4"/>
    <p:sldId id="287" r:id="rId5"/>
    <p:sldId id="263" r:id="rId6"/>
    <p:sldId id="272" r:id="rId7"/>
    <p:sldId id="292" r:id="rId8"/>
    <p:sldId id="265" r:id="rId9"/>
    <p:sldId id="273" r:id="rId10"/>
    <p:sldId id="293" r:id="rId11"/>
    <p:sldId id="267" r:id="rId12"/>
    <p:sldId id="295" r:id="rId13"/>
    <p:sldId id="274" r:id="rId14"/>
    <p:sldId id="280" r:id="rId15"/>
    <p:sldId id="294" r:id="rId16"/>
    <p:sldId id="291" r:id="rId17"/>
    <p:sldId id="268" r:id="rId18"/>
  </p:sldIdLst>
  <p:sldSz cx="9144000" cy="6858000" type="screen4x3"/>
  <p:notesSz cx="6858000" cy="9144000"/>
  <p:custDataLst>
    <p:tags r:id="rId2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2" d="100"/>
          <a:sy n="92" d="100"/>
        </p:scale>
        <p:origin x="72"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611841-75AD-4BB0-82B6-AF4B87665C23}" type="datetimeFigureOut">
              <a:rPr lang="en-CA" smtClean="0"/>
              <a:pPr/>
              <a:t>2021-03-28</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82CE00-3F54-4313-9A68-EEE8B12C1452}" type="slidenum">
              <a:rPr lang="en-CA" smtClean="0"/>
              <a:pPr/>
              <a:t>‹#›</a:t>
            </a:fld>
            <a:endParaRPr lang="en-CA"/>
          </a:p>
        </p:txBody>
      </p:sp>
    </p:spTree>
    <p:extLst>
      <p:ext uri="{BB962C8B-B14F-4D97-AF65-F5344CB8AC3E}">
        <p14:creationId xmlns:p14="http://schemas.microsoft.com/office/powerpoint/2010/main" val="19264700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EC82CE00-3F54-4313-9A68-EEE8B12C1452}" type="slidenum">
              <a:rPr lang="en-CA" smtClean="0"/>
              <a:pPr/>
              <a:t>1</a:t>
            </a:fld>
            <a:endParaRPr lang="en-CA"/>
          </a:p>
        </p:txBody>
      </p:sp>
    </p:spTree>
    <p:extLst>
      <p:ext uri="{BB962C8B-B14F-4D97-AF65-F5344CB8AC3E}">
        <p14:creationId xmlns:p14="http://schemas.microsoft.com/office/powerpoint/2010/main" val="32548388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EC82CE00-3F54-4313-9A68-EEE8B12C1452}" type="slidenum">
              <a:rPr lang="en-CA" smtClean="0"/>
              <a:pPr/>
              <a:t>10</a:t>
            </a:fld>
            <a:endParaRPr lang="en-CA"/>
          </a:p>
        </p:txBody>
      </p:sp>
    </p:spTree>
    <p:extLst>
      <p:ext uri="{BB962C8B-B14F-4D97-AF65-F5344CB8AC3E}">
        <p14:creationId xmlns:p14="http://schemas.microsoft.com/office/powerpoint/2010/main" val="42164540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EC82CE00-3F54-4313-9A68-EEE8B12C1452}" type="slidenum">
              <a:rPr lang="en-CA" smtClean="0"/>
              <a:pPr/>
              <a:t>11</a:t>
            </a:fld>
            <a:endParaRPr lang="en-CA"/>
          </a:p>
        </p:txBody>
      </p:sp>
    </p:spTree>
    <p:extLst>
      <p:ext uri="{BB962C8B-B14F-4D97-AF65-F5344CB8AC3E}">
        <p14:creationId xmlns:p14="http://schemas.microsoft.com/office/powerpoint/2010/main" val="13783458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EC82CE00-3F54-4313-9A68-EEE8B12C1452}" type="slidenum">
              <a:rPr lang="en-CA" smtClean="0"/>
              <a:pPr/>
              <a:t>12</a:t>
            </a:fld>
            <a:endParaRPr lang="en-CA"/>
          </a:p>
        </p:txBody>
      </p:sp>
    </p:spTree>
    <p:extLst>
      <p:ext uri="{BB962C8B-B14F-4D97-AF65-F5344CB8AC3E}">
        <p14:creationId xmlns:p14="http://schemas.microsoft.com/office/powerpoint/2010/main" val="20822432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EC82CE00-3F54-4313-9A68-EEE8B12C1452}" type="slidenum">
              <a:rPr lang="en-CA" smtClean="0"/>
              <a:pPr/>
              <a:t>13</a:t>
            </a:fld>
            <a:endParaRPr lang="en-CA"/>
          </a:p>
        </p:txBody>
      </p:sp>
    </p:spTree>
    <p:extLst>
      <p:ext uri="{BB962C8B-B14F-4D97-AF65-F5344CB8AC3E}">
        <p14:creationId xmlns:p14="http://schemas.microsoft.com/office/powerpoint/2010/main" val="7010879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11B99D28-673A-4F80-88C0-CA46C0FD1354}" type="slidenum">
              <a:rPr lang="en-CA" smtClean="0"/>
              <a:pPr/>
              <a:t>14</a:t>
            </a:fld>
            <a:endParaRPr lang="en-CA"/>
          </a:p>
        </p:txBody>
      </p:sp>
    </p:spTree>
    <p:extLst>
      <p:ext uri="{BB962C8B-B14F-4D97-AF65-F5344CB8AC3E}">
        <p14:creationId xmlns:p14="http://schemas.microsoft.com/office/powerpoint/2010/main" val="38057216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11B99D28-673A-4F80-88C0-CA46C0FD1354}" type="slidenum">
              <a:rPr lang="en-CA" smtClean="0"/>
              <a:pPr/>
              <a:t>15</a:t>
            </a:fld>
            <a:endParaRPr lang="en-CA"/>
          </a:p>
        </p:txBody>
      </p:sp>
    </p:spTree>
    <p:extLst>
      <p:ext uri="{BB962C8B-B14F-4D97-AF65-F5344CB8AC3E}">
        <p14:creationId xmlns:p14="http://schemas.microsoft.com/office/powerpoint/2010/main" val="27076379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11B99D28-673A-4F80-88C0-CA46C0FD1354}" type="slidenum">
              <a:rPr lang="en-CA" smtClean="0"/>
              <a:pPr/>
              <a:t>16</a:t>
            </a:fld>
            <a:endParaRPr lang="en-CA"/>
          </a:p>
        </p:txBody>
      </p:sp>
    </p:spTree>
    <p:extLst>
      <p:ext uri="{BB962C8B-B14F-4D97-AF65-F5344CB8AC3E}">
        <p14:creationId xmlns:p14="http://schemas.microsoft.com/office/powerpoint/2010/main" val="41905398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EC82CE00-3F54-4313-9A68-EEE8B12C1452}" type="slidenum">
              <a:rPr lang="en-CA" smtClean="0"/>
              <a:pPr/>
              <a:t>17</a:t>
            </a:fld>
            <a:endParaRPr lang="en-CA"/>
          </a:p>
        </p:txBody>
      </p:sp>
    </p:spTree>
    <p:extLst>
      <p:ext uri="{BB962C8B-B14F-4D97-AF65-F5344CB8AC3E}">
        <p14:creationId xmlns:p14="http://schemas.microsoft.com/office/powerpoint/2010/main" val="9277379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EC82CE00-3F54-4313-9A68-EEE8B12C1452}" type="slidenum">
              <a:rPr lang="en-CA" smtClean="0"/>
              <a:pPr/>
              <a:t>2</a:t>
            </a:fld>
            <a:endParaRPr lang="en-CA"/>
          </a:p>
        </p:txBody>
      </p:sp>
    </p:spTree>
    <p:extLst>
      <p:ext uri="{BB962C8B-B14F-4D97-AF65-F5344CB8AC3E}">
        <p14:creationId xmlns:p14="http://schemas.microsoft.com/office/powerpoint/2010/main" val="42894257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EC82CE00-3F54-4313-9A68-EEE8B12C1452}" type="slidenum">
              <a:rPr lang="en-CA" smtClean="0"/>
              <a:pPr/>
              <a:t>3</a:t>
            </a:fld>
            <a:endParaRPr lang="en-CA"/>
          </a:p>
        </p:txBody>
      </p:sp>
    </p:spTree>
    <p:extLst>
      <p:ext uri="{BB962C8B-B14F-4D97-AF65-F5344CB8AC3E}">
        <p14:creationId xmlns:p14="http://schemas.microsoft.com/office/powerpoint/2010/main" val="20064506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11B99D28-673A-4F80-88C0-CA46C0FD1354}" type="slidenum">
              <a:rPr lang="en-CA" smtClean="0"/>
              <a:pPr/>
              <a:t>4</a:t>
            </a:fld>
            <a:endParaRPr lang="en-CA"/>
          </a:p>
        </p:txBody>
      </p:sp>
    </p:spTree>
    <p:extLst>
      <p:ext uri="{BB962C8B-B14F-4D97-AF65-F5344CB8AC3E}">
        <p14:creationId xmlns:p14="http://schemas.microsoft.com/office/powerpoint/2010/main" val="6133803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EC82CE00-3F54-4313-9A68-EEE8B12C1452}" type="slidenum">
              <a:rPr lang="en-CA" smtClean="0"/>
              <a:pPr/>
              <a:t>5</a:t>
            </a:fld>
            <a:endParaRPr lang="en-CA"/>
          </a:p>
        </p:txBody>
      </p:sp>
    </p:spTree>
    <p:extLst>
      <p:ext uri="{BB962C8B-B14F-4D97-AF65-F5344CB8AC3E}">
        <p14:creationId xmlns:p14="http://schemas.microsoft.com/office/powerpoint/2010/main" val="10847494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EC82CE00-3F54-4313-9A68-EEE8B12C1452}" type="slidenum">
              <a:rPr lang="en-CA" smtClean="0"/>
              <a:pPr/>
              <a:t>6</a:t>
            </a:fld>
            <a:endParaRPr lang="en-CA"/>
          </a:p>
        </p:txBody>
      </p:sp>
    </p:spTree>
    <p:extLst>
      <p:ext uri="{BB962C8B-B14F-4D97-AF65-F5344CB8AC3E}">
        <p14:creationId xmlns:p14="http://schemas.microsoft.com/office/powerpoint/2010/main" val="26410339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EC82CE00-3F54-4313-9A68-EEE8B12C1452}" type="slidenum">
              <a:rPr lang="en-CA" smtClean="0"/>
              <a:pPr/>
              <a:t>7</a:t>
            </a:fld>
            <a:endParaRPr lang="en-CA"/>
          </a:p>
        </p:txBody>
      </p:sp>
    </p:spTree>
    <p:extLst>
      <p:ext uri="{BB962C8B-B14F-4D97-AF65-F5344CB8AC3E}">
        <p14:creationId xmlns:p14="http://schemas.microsoft.com/office/powerpoint/2010/main" val="2806155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EC82CE00-3F54-4313-9A68-EEE8B12C1452}" type="slidenum">
              <a:rPr lang="en-CA" smtClean="0"/>
              <a:pPr/>
              <a:t>8</a:t>
            </a:fld>
            <a:endParaRPr lang="en-CA"/>
          </a:p>
        </p:txBody>
      </p:sp>
    </p:spTree>
    <p:extLst>
      <p:ext uri="{BB962C8B-B14F-4D97-AF65-F5344CB8AC3E}">
        <p14:creationId xmlns:p14="http://schemas.microsoft.com/office/powerpoint/2010/main" val="3328436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EC82CE00-3F54-4313-9A68-EEE8B12C1452}" type="slidenum">
              <a:rPr lang="en-CA" smtClean="0"/>
              <a:pPr/>
              <a:t>9</a:t>
            </a:fld>
            <a:endParaRPr lang="en-CA"/>
          </a:p>
        </p:txBody>
      </p:sp>
    </p:spTree>
    <p:extLst>
      <p:ext uri="{BB962C8B-B14F-4D97-AF65-F5344CB8AC3E}">
        <p14:creationId xmlns:p14="http://schemas.microsoft.com/office/powerpoint/2010/main" val="11394363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a:t>Click to edit Master title style</a:t>
            </a:r>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bwMode="auto">
          <a:xfrm rot="5400000">
            <a:off x="7764621" y="1174097"/>
            <a:ext cx="2286000" cy="381000"/>
          </a:xfrm>
        </p:spPr>
        <p:txBody>
          <a:bodyPr/>
          <a:lstStyle/>
          <a:p>
            <a:fld id="{1A13BAA6-FA94-4414-AD28-D0F6B5F09BE3}" type="datetimeFigureOut">
              <a:rPr lang="en-CA" smtClean="0"/>
              <a:pPr/>
              <a:t>2021-03-28</a:t>
            </a:fld>
            <a:endParaRPr lang="en-CA"/>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CA"/>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FE6B1C7C-F40C-4764-A2C9-C84C3B7E481A}" type="slidenum">
              <a:rPr lang="en-CA" smtClean="0"/>
              <a:pPr/>
              <a:t>‹#›</a:t>
            </a:fld>
            <a:endParaRPr lang="en-CA"/>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A13BAA6-FA94-4414-AD28-D0F6B5F09BE3}" type="datetimeFigureOut">
              <a:rPr lang="en-CA" smtClean="0"/>
              <a:pPr/>
              <a:t>2021-03-28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E6B1C7C-F40C-4764-A2C9-C84C3B7E481A}" type="slidenum">
              <a:rPr lang="en-CA" smtClean="0"/>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A13BAA6-FA94-4414-AD28-D0F6B5F09BE3}" type="datetimeFigureOut">
              <a:rPr lang="en-CA" smtClean="0"/>
              <a:pPr/>
              <a:t>2021-03-28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E6B1C7C-F40C-4764-A2C9-C84C3B7E481A}" type="slidenum">
              <a:rPr lang="en-CA" smtClean="0"/>
              <a:pPr/>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4"/>
          </p:nvPr>
        </p:nvSpPr>
        <p:spPr/>
        <p:txBody>
          <a:bodyPr rtlCol="0"/>
          <a:lstStyle/>
          <a:p>
            <a:fld id="{1A13BAA6-FA94-4414-AD28-D0F6B5F09BE3}" type="datetimeFigureOut">
              <a:rPr lang="en-CA" smtClean="0"/>
              <a:pPr/>
              <a:t>2021-03-28</a:t>
            </a:fld>
            <a:endParaRPr lang="en-CA"/>
          </a:p>
        </p:txBody>
      </p:sp>
      <p:sp>
        <p:nvSpPr>
          <p:cNvPr id="9" name="Slide Number Placeholder 8"/>
          <p:cNvSpPr>
            <a:spLocks noGrp="1"/>
          </p:cNvSpPr>
          <p:nvPr>
            <p:ph type="sldNum" sz="quarter" idx="15"/>
          </p:nvPr>
        </p:nvSpPr>
        <p:spPr/>
        <p:txBody>
          <a:bodyPr rtlCol="0"/>
          <a:lstStyle/>
          <a:p>
            <a:fld id="{FE6B1C7C-F40C-4764-A2C9-C84C3B7E481A}" type="slidenum">
              <a:rPr lang="en-CA" smtClean="0"/>
              <a:pPr/>
              <a:t>‹#›</a:t>
            </a:fld>
            <a:endParaRPr lang="en-CA"/>
          </a:p>
        </p:txBody>
      </p:sp>
      <p:sp>
        <p:nvSpPr>
          <p:cNvPr id="10" name="Footer Placeholder 9"/>
          <p:cNvSpPr>
            <a:spLocks noGrp="1"/>
          </p:cNvSpPr>
          <p:nvPr>
            <p:ph type="ftr" sz="quarter" idx="16"/>
          </p:nvPr>
        </p:nvSpPr>
        <p:spPr/>
        <p:txBody>
          <a:bodyPr rtlCol="0"/>
          <a:lstStyle/>
          <a:p>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a:t>Click to edit Master title style</a:t>
            </a:r>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1A13BAA6-FA94-4414-AD28-D0F6B5F09BE3}" type="datetimeFigureOut">
              <a:rPr lang="en-CA" smtClean="0"/>
              <a:pPr/>
              <a:t>2021-03-28</a:t>
            </a:fld>
            <a:endParaRPr lang="en-CA"/>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CA"/>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FE6B1C7C-F40C-4764-A2C9-C84C3B7E481A}" type="slidenum">
              <a:rPr lang="en-CA" smtClean="0"/>
              <a:pPr/>
              <a:t>‹#›</a:t>
            </a:fld>
            <a:endParaRPr lang="en-CA"/>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1A13BAA6-FA94-4414-AD28-D0F6B5F09BE3}" type="datetimeFigureOut">
              <a:rPr lang="en-CA" smtClean="0"/>
              <a:pPr/>
              <a:t>2021-03-28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FE6B1C7C-F40C-4764-A2C9-C84C3B7E481A}" type="slidenum">
              <a:rPr lang="en-CA" smtClean="0"/>
              <a:pPr/>
              <a:t>‹#›</a:t>
            </a:fld>
            <a:endParaRPr lang="en-CA"/>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a:t>Click to edit Master title style</a:t>
            </a:r>
          </a:p>
        </p:txBody>
      </p:sp>
      <p:sp>
        <p:nvSpPr>
          <p:cNvPr id="7" name="Date Placeholder 6"/>
          <p:cNvSpPr>
            <a:spLocks noGrp="1"/>
          </p:cNvSpPr>
          <p:nvPr>
            <p:ph type="dt" sz="half" idx="10"/>
          </p:nvPr>
        </p:nvSpPr>
        <p:spPr/>
        <p:txBody>
          <a:bodyPr/>
          <a:lstStyle/>
          <a:p>
            <a:fld id="{1A13BAA6-FA94-4414-AD28-D0F6B5F09BE3}" type="datetimeFigureOut">
              <a:rPr lang="en-CA" smtClean="0"/>
              <a:pPr/>
              <a:t>2021-03-28</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FE6B1C7C-F40C-4764-A2C9-C84C3B7E481A}" type="slidenum">
              <a:rPr lang="en-CA" smtClean="0"/>
              <a:pPr/>
              <a:t>‹#›</a:t>
            </a:fld>
            <a:endParaRPr lang="en-CA"/>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6" name="Date Placeholder 5"/>
          <p:cNvSpPr>
            <a:spLocks noGrp="1"/>
          </p:cNvSpPr>
          <p:nvPr>
            <p:ph type="dt" sz="half" idx="10"/>
          </p:nvPr>
        </p:nvSpPr>
        <p:spPr/>
        <p:txBody>
          <a:bodyPr rtlCol="0"/>
          <a:lstStyle/>
          <a:p>
            <a:fld id="{1A13BAA6-FA94-4414-AD28-D0F6B5F09BE3}" type="datetimeFigureOut">
              <a:rPr lang="en-CA" smtClean="0"/>
              <a:pPr/>
              <a:t>2021-03-28</a:t>
            </a:fld>
            <a:endParaRPr lang="en-CA"/>
          </a:p>
        </p:txBody>
      </p:sp>
      <p:sp>
        <p:nvSpPr>
          <p:cNvPr id="7" name="Slide Number Placeholder 6"/>
          <p:cNvSpPr>
            <a:spLocks noGrp="1"/>
          </p:cNvSpPr>
          <p:nvPr>
            <p:ph type="sldNum" sz="quarter" idx="11"/>
          </p:nvPr>
        </p:nvSpPr>
        <p:spPr/>
        <p:txBody>
          <a:bodyPr rtlCol="0"/>
          <a:lstStyle/>
          <a:p>
            <a:fld id="{FE6B1C7C-F40C-4764-A2C9-C84C3B7E481A}" type="slidenum">
              <a:rPr lang="en-CA" smtClean="0"/>
              <a:pPr/>
              <a:t>‹#›</a:t>
            </a:fld>
            <a:endParaRPr lang="en-CA"/>
          </a:p>
        </p:txBody>
      </p:sp>
      <p:sp>
        <p:nvSpPr>
          <p:cNvPr id="8" name="Footer Placeholder 7"/>
          <p:cNvSpPr>
            <a:spLocks noGrp="1"/>
          </p:cNvSpPr>
          <p:nvPr>
            <p:ph type="ftr" sz="quarter" idx="12"/>
          </p:nvPr>
        </p:nvSpPr>
        <p:spPr/>
        <p:txBody>
          <a:bodyPr rtlCol="0"/>
          <a:lstStyle/>
          <a:p>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13BAA6-FA94-4414-AD28-D0F6B5F09BE3}" type="datetimeFigureOut">
              <a:rPr lang="en-CA" smtClean="0"/>
              <a:pPr/>
              <a:t>2021-03-28</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FE6B1C7C-F40C-4764-A2C9-C84C3B7E481A}" type="slidenum">
              <a:rPr lang="en-CA" smtClean="0"/>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a:t>Click to edit Master title style</a:t>
            </a:r>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4"/>
          </p:nvPr>
        </p:nvSpPr>
        <p:spPr/>
        <p:txBody>
          <a:bodyPr rtlCol="0"/>
          <a:lstStyle/>
          <a:p>
            <a:fld id="{1A13BAA6-FA94-4414-AD28-D0F6B5F09BE3}" type="datetimeFigureOut">
              <a:rPr lang="en-CA" smtClean="0"/>
              <a:pPr/>
              <a:t>2021-03-28</a:t>
            </a:fld>
            <a:endParaRPr lang="en-CA"/>
          </a:p>
        </p:txBody>
      </p:sp>
      <p:sp>
        <p:nvSpPr>
          <p:cNvPr id="22" name="Slide Number Placeholder 21"/>
          <p:cNvSpPr>
            <a:spLocks noGrp="1"/>
          </p:cNvSpPr>
          <p:nvPr>
            <p:ph type="sldNum" sz="quarter" idx="15"/>
          </p:nvPr>
        </p:nvSpPr>
        <p:spPr/>
        <p:txBody>
          <a:bodyPr rtlCol="0"/>
          <a:lstStyle/>
          <a:p>
            <a:fld id="{FE6B1C7C-F40C-4764-A2C9-C84C3B7E481A}" type="slidenum">
              <a:rPr lang="en-CA" smtClean="0"/>
              <a:pPr/>
              <a:t>‹#›</a:t>
            </a:fld>
            <a:endParaRPr lang="en-CA"/>
          </a:p>
        </p:txBody>
      </p:sp>
      <p:sp>
        <p:nvSpPr>
          <p:cNvPr id="23" name="Footer Placeholder 22"/>
          <p:cNvSpPr>
            <a:spLocks noGrp="1"/>
          </p:cNvSpPr>
          <p:nvPr>
            <p:ph type="ftr" sz="quarter" idx="16"/>
          </p:nvPr>
        </p:nvSpPr>
        <p:spPr/>
        <p:txBody>
          <a:bodyPr rtlCol="0"/>
          <a:lstStyle/>
          <a:p>
            <a:endParaRPr lang="en-CA"/>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a:t>Click to edit Master title style</a:t>
            </a:r>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1A13BAA6-FA94-4414-AD28-D0F6B5F09BE3}" type="datetimeFigureOut">
              <a:rPr lang="en-CA" smtClean="0"/>
              <a:pPr/>
              <a:t>2021-03-28</a:t>
            </a:fld>
            <a:endParaRPr lang="en-CA"/>
          </a:p>
        </p:txBody>
      </p:sp>
      <p:sp>
        <p:nvSpPr>
          <p:cNvPr id="18" name="Slide Number Placeholder 17"/>
          <p:cNvSpPr>
            <a:spLocks noGrp="1"/>
          </p:cNvSpPr>
          <p:nvPr>
            <p:ph type="sldNum" sz="quarter" idx="11"/>
          </p:nvPr>
        </p:nvSpPr>
        <p:spPr/>
        <p:txBody>
          <a:bodyPr rtlCol="0"/>
          <a:lstStyle/>
          <a:p>
            <a:fld id="{FE6B1C7C-F40C-4764-A2C9-C84C3B7E481A}" type="slidenum">
              <a:rPr lang="en-CA" smtClean="0"/>
              <a:pPr/>
              <a:t>‹#›</a:t>
            </a:fld>
            <a:endParaRPr lang="en-CA"/>
          </a:p>
        </p:txBody>
      </p:sp>
      <p:sp>
        <p:nvSpPr>
          <p:cNvPr id="21" name="Footer Placeholder 20"/>
          <p:cNvSpPr>
            <a:spLocks noGrp="1"/>
          </p:cNvSpPr>
          <p:nvPr>
            <p:ph type="ftr" sz="quarter" idx="12"/>
          </p:nvPr>
        </p:nvSpPr>
        <p:spPr/>
        <p:txBody>
          <a:bodyPr rtlCol="0"/>
          <a:lstStyle/>
          <a:p>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1A13BAA6-FA94-4414-AD28-D0F6B5F09BE3}" type="datetimeFigureOut">
              <a:rPr lang="en-CA" smtClean="0"/>
              <a:pPr/>
              <a:t>2021-03-28</a:t>
            </a:fld>
            <a:endParaRPr lang="en-CA"/>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CA"/>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FE6B1C7C-F40C-4764-A2C9-C84C3B7E481A}" type="slidenum">
              <a:rPr lang="en-CA" smtClean="0"/>
              <a:pPr/>
              <a:t>‹#›</a:t>
            </a:fld>
            <a:endParaRPr lang="en-CA"/>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55.wmf"/><Relationship Id="rId13" Type="http://schemas.openxmlformats.org/officeDocument/2006/relationships/oleObject" Target="../embeddings/oleObject58.bin"/><Relationship Id="rId18" Type="http://schemas.openxmlformats.org/officeDocument/2006/relationships/image" Target="../media/image60.wmf"/><Relationship Id="rId3" Type="http://schemas.openxmlformats.org/officeDocument/2006/relationships/oleObject" Target="../embeddings/oleObject53.bin"/><Relationship Id="rId21" Type="http://schemas.openxmlformats.org/officeDocument/2006/relationships/oleObject" Target="../embeddings/oleObject62.bin"/><Relationship Id="rId7" Type="http://schemas.openxmlformats.org/officeDocument/2006/relationships/oleObject" Target="../embeddings/oleObject55.bin"/><Relationship Id="rId12" Type="http://schemas.openxmlformats.org/officeDocument/2006/relationships/image" Target="../media/image57.wmf"/><Relationship Id="rId17" Type="http://schemas.openxmlformats.org/officeDocument/2006/relationships/oleObject" Target="../embeddings/oleObject60.bin"/><Relationship Id="rId2" Type="http://schemas.openxmlformats.org/officeDocument/2006/relationships/notesSlide" Target="../notesSlides/notesSlide10.xml"/><Relationship Id="rId16" Type="http://schemas.openxmlformats.org/officeDocument/2006/relationships/image" Target="../media/image59.wmf"/><Relationship Id="rId20" Type="http://schemas.openxmlformats.org/officeDocument/2006/relationships/image" Target="../media/image61.wmf"/><Relationship Id="rId1" Type="http://schemas.openxmlformats.org/officeDocument/2006/relationships/slideLayout" Target="../slideLayouts/slideLayout2.xml"/><Relationship Id="rId6" Type="http://schemas.openxmlformats.org/officeDocument/2006/relationships/image" Target="../media/image54.wmf"/><Relationship Id="rId11" Type="http://schemas.openxmlformats.org/officeDocument/2006/relationships/oleObject" Target="../embeddings/oleObject57.bin"/><Relationship Id="rId5" Type="http://schemas.openxmlformats.org/officeDocument/2006/relationships/oleObject" Target="../embeddings/oleObject54.bin"/><Relationship Id="rId15" Type="http://schemas.openxmlformats.org/officeDocument/2006/relationships/oleObject" Target="../embeddings/oleObject59.bin"/><Relationship Id="rId10" Type="http://schemas.openxmlformats.org/officeDocument/2006/relationships/image" Target="../media/image56.wmf"/><Relationship Id="rId19" Type="http://schemas.openxmlformats.org/officeDocument/2006/relationships/oleObject" Target="../embeddings/oleObject61.bin"/><Relationship Id="rId4" Type="http://schemas.openxmlformats.org/officeDocument/2006/relationships/image" Target="../media/image53.wmf"/><Relationship Id="rId9" Type="http://schemas.openxmlformats.org/officeDocument/2006/relationships/oleObject" Target="../embeddings/oleObject56.bin"/><Relationship Id="rId14" Type="http://schemas.openxmlformats.org/officeDocument/2006/relationships/image" Target="../media/image58.wmf"/><Relationship Id="rId22" Type="http://schemas.openxmlformats.org/officeDocument/2006/relationships/image" Target="../media/image62.w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8" Type="http://schemas.openxmlformats.org/officeDocument/2006/relationships/image" Target="../media/image65.wmf"/><Relationship Id="rId13" Type="http://schemas.openxmlformats.org/officeDocument/2006/relationships/oleObject" Target="../embeddings/oleObject68.bin"/><Relationship Id="rId18" Type="http://schemas.openxmlformats.org/officeDocument/2006/relationships/image" Target="../media/image70.wmf"/><Relationship Id="rId26" Type="http://schemas.openxmlformats.org/officeDocument/2006/relationships/image" Target="../media/image74.wmf"/><Relationship Id="rId3" Type="http://schemas.openxmlformats.org/officeDocument/2006/relationships/oleObject" Target="../embeddings/oleObject63.bin"/><Relationship Id="rId21" Type="http://schemas.openxmlformats.org/officeDocument/2006/relationships/oleObject" Target="../embeddings/oleObject72.bin"/><Relationship Id="rId7" Type="http://schemas.openxmlformats.org/officeDocument/2006/relationships/oleObject" Target="../embeddings/oleObject65.bin"/><Relationship Id="rId12" Type="http://schemas.openxmlformats.org/officeDocument/2006/relationships/image" Target="../media/image67.wmf"/><Relationship Id="rId17" Type="http://schemas.openxmlformats.org/officeDocument/2006/relationships/oleObject" Target="../embeddings/oleObject70.bin"/><Relationship Id="rId25" Type="http://schemas.openxmlformats.org/officeDocument/2006/relationships/oleObject" Target="../embeddings/oleObject74.bin"/><Relationship Id="rId2" Type="http://schemas.openxmlformats.org/officeDocument/2006/relationships/notesSlide" Target="../notesSlides/notesSlide13.xml"/><Relationship Id="rId16" Type="http://schemas.openxmlformats.org/officeDocument/2006/relationships/image" Target="../media/image69.wmf"/><Relationship Id="rId20" Type="http://schemas.openxmlformats.org/officeDocument/2006/relationships/image" Target="../media/image71.wmf"/><Relationship Id="rId1" Type="http://schemas.openxmlformats.org/officeDocument/2006/relationships/slideLayout" Target="../slideLayouts/slideLayout6.xml"/><Relationship Id="rId6" Type="http://schemas.openxmlformats.org/officeDocument/2006/relationships/image" Target="../media/image64.wmf"/><Relationship Id="rId11" Type="http://schemas.openxmlformats.org/officeDocument/2006/relationships/oleObject" Target="../embeddings/oleObject67.bin"/><Relationship Id="rId24" Type="http://schemas.openxmlformats.org/officeDocument/2006/relationships/image" Target="../media/image73.wmf"/><Relationship Id="rId5" Type="http://schemas.openxmlformats.org/officeDocument/2006/relationships/oleObject" Target="../embeddings/oleObject64.bin"/><Relationship Id="rId15" Type="http://schemas.openxmlformats.org/officeDocument/2006/relationships/oleObject" Target="../embeddings/oleObject69.bin"/><Relationship Id="rId23" Type="http://schemas.openxmlformats.org/officeDocument/2006/relationships/oleObject" Target="../embeddings/oleObject73.bin"/><Relationship Id="rId28" Type="http://schemas.openxmlformats.org/officeDocument/2006/relationships/image" Target="../media/image75.wmf"/><Relationship Id="rId10" Type="http://schemas.openxmlformats.org/officeDocument/2006/relationships/image" Target="../media/image66.wmf"/><Relationship Id="rId19" Type="http://schemas.openxmlformats.org/officeDocument/2006/relationships/oleObject" Target="../embeddings/oleObject71.bin"/><Relationship Id="rId4" Type="http://schemas.openxmlformats.org/officeDocument/2006/relationships/image" Target="../media/image63.wmf"/><Relationship Id="rId9" Type="http://schemas.openxmlformats.org/officeDocument/2006/relationships/oleObject" Target="../embeddings/oleObject66.bin"/><Relationship Id="rId14" Type="http://schemas.openxmlformats.org/officeDocument/2006/relationships/image" Target="../media/image68.wmf"/><Relationship Id="rId22" Type="http://schemas.openxmlformats.org/officeDocument/2006/relationships/image" Target="../media/image72.wmf"/><Relationship Id="rId27" Type="http://schemas.openxmlformats.org/officeDocument/2006/relationships/oleObject" Target="../embeddings/oleObject75.bin"/></Relationships>
</file>

<file path=ppt/slides/_rels/slide14.xml.rels><?xml version="1.0" encoding="UTF-8" standalone="yes"?>
<Relationships xmlns="http://schemas.openxmlformats.org/package/2006/relationships"><Relationship Id="rId3" Type="http://schemas.openxmlformats.org/officeDocument/2006/relationships/hyperlink" Target="http://www.bcmath.ca/"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78.wmf"/><Relationship Id="rId13" Type="http://schemas.openxmlformats.org/officeDocument/2006/relationships/image" Target="../media/image80.wmf"/><Relationship Id="rId18" Type="http://schemas.openxmlformats.org/officeDocument/2006/relationships/oleObject" Target="../embeddings/oleObject84.bin"/><Relationship Id="rId26" Type="http://schemas.openxmlformats.org/officeDocument/2006/relationships/oleObject" Target="../embeddings/oleObject88.bin"/><Relationship Id="rId39" Type="http://schemas.openxmlformats.org/officeDocument/2006/relationships/image" Target="../media/image93.wmf"/><Relationship Id="rId3" Type="http://schemas.openxmlformats.org/officeDocument/2006/relationships/oleObject" Target="../embeddings/oleObject76.bin"/><Relationship Id="rId21" Type="http://schemas.openxmlformats.org/officeDocument/2006/relationships/image" Target="../media/image84.wmf"/><Relationship Id="rId34" Type="http://schemas.openxmlformats.org/officeDocument/2006/relationships/oleObject" Target="../embeddings/oleObject92.bin"/><Relationship Id="rId42" Type="http://schemas.openxmlformats.org/officeDocument/2006/relationships/hyperlink" Target="http://www.bcmath.ca/" TargetMode="External"/><Relationship Id="rId7" Type="http://schemas.openxmlformats.org/officeDocument/2006/relationships/oleObject" Target="../embeddings/oleObject78.bin"/><Relationship Id="rId12" Type="http://schemas.openxmlformats.org/officeDocument/2006/relationships/oleObject" Target="../embeddings/oleObject81.bin"/><Relationship Id="rId17" Type="http://schemas.openxmlformats.org/officeDocument/2006/relationships/image" Target="../media/image82.wmf"/><Relationship Id="rId25" Type="http://schemas.openxmlformats.org/officeDocument/2006/relationships/image" Target="../media/image86.wmf"/><Relationship Id="rId33" Type="http://schemas.openxmlformats.org/officeDocument/2006/relationships/image" Target="../media/image90.wmf"/><Relationship Id="rId38" Type="http://schemas.openxmlformats.org/officeDocument/2006/relationships/oleObject" Target="../embeddings/oleObject94.bin"/><Relationship Id="rId2" Type="http://schemas.openxmlformats.org/officeDocument/2006/relationships/notesSlide" Target="../notesSlides/notesSlide15.xml"/><Relationship Id="rId16" Type="http://schemas.openxmlformats.org/officeDocument/2006/relationships/oleObject" Target="../embeddings/oleObject83.bin"/><Relationship Id="rId20" Type="http://schemas.openxmlformats.org/officeDocument/2006/relationships/oleObject" Target="../embeddings/oleObject85.bin"/><Relationship Id="rId29" Type="http://schemas.openxmlformats.org/officeDocument/2006/relationships/image" Target="../media/image88.wmf"/><Relationship Id="rId41" Type="http://schemas.openxmlformats.org/officeDocument/2006/relationships/image" Target="../media/image94.wmf"/><Relationship Id="rId1" Type="http://schemas.openxmlformats.org/officeDocument/2006/relationships/slideLayout" Target="../slideLayouts/slideLayout2.xml"/><Relationship Id="rId6" Type="http://schemas.openxmlformats.org/officeDocument/2006/relationships/image" Target="../media/image77.wmf"/><Relationship Id="rId11" Type="http://schemas.openxmlformats.org/officeDocument/2006/relationships/image" Target="../media/image79.wmf"/><Relationship Id="rId24" Type="http://schemas.openxmlformats.org/officeDocument/2006/relationships/oleObject" Target="../embeddings/oleObject87.bin"/><Relationship Id="rId32" Type="http://schemas.openxmlformats.org/officeDocument/2006/relationships/oleObject" Target="../embeddings/oleObject91.bin"/><Relationship Id="rId37" Type="http://schemas.openxmlformats.org/officeDocument/2006/relationships/image" Target="../media/image92.wmf"/><Relationship Id="rId40" Type="http://schemas.openxmlformats.org/officeDocument/2006/relationships/oleObject" Target="../embeddings/oleObject95.bin"/><Relationship Id="rId5" Type="http://schemas.openxmlformats.org/officeDocument/2006/relationships/oleObject" Target="../embeddings/oleObject77.bin"/><Relationship Id="rId15" Type="http://schemas.openxmlformats.org/officeDocument/2006/relationships/image" Target="../media/image81.wmf"/><Relationship Id="rId23" Type="http://schemas.openxmlformats.org/officeDocument/2006/relationships/image" Target="../media/image85.wmf"/><Relationship Id="rId28" Type="http://schemas.openxmlformats.org/officeDocument/2006/relationships/oleObject" Target="../embeddings/oleObject89.bin"/><Relationship Id="rId36" Type="http://schemas.openxmlformats.org/officeDocument/2006/relationships/oleObject" Target="../embeddings/oleObject93.bin"/><Relationship Id="rId10" Type="http://schemas.openxmlformats.org/officeDocument/2006/relationships/oleObject" Target="../embeddings/oleObject80.bin"/><Relationship Id="rId19" Type="http://schemas.openxmlformats.org/officeDocument/2006/relationships/image" Target="../media/image83.wmf"/><Relationship Id="rId31" Type="http://schemas.openxmlformats.org/officeDocument/2006/relationships/image" Target="../media/image89.wmf"/><Relationship Id="rId44" Type="http://schemas.openxmlformats.org/officeDocument/2006/relationships/image" Target="../media/image96.png"/><Relationship Id="rId4" Type="http://schemas.openxmlformats.org/officeDocument/2006/relationships/image" Target="../media/image76.wmf"/><Relationship Id="rId9" Type="http://schemas.openxmlformats.org/officeDocument/2006/relationships/oleObject" Target="../embeddings/oleObject79.bin"/><Relationship Id="rId14" Type="http://schemas.openxmlformats.org/officeDocument/2006/relationships/oleObject" Target="../embeddings/oleObject82.bin"/><Relationship Id="rId22" Type="http://schemas.openxmlformats.org/officeDocument/2006/relationships/oleObject" Target="../embeddings/oleObject86.bin"/><Relationship Id="rId27" Type="http://schemas.openxmlformats.org/officeDocument/2006/relationships/image" Target="../media/image87.wmf"/><Relationship Id="rId30" Type="http://schemas.openxmlformats.org/officeDocument/2006/relationships/oleObject" Target="../embeddings/oleObject90.bin"/><Relationship Id="rId35" Type="http://schemas.openxmlformats.org/officeDocument/2006/relationships/image" Target="../media/image91.wmf"/><Relationship Id="rId43" Type="http://schemas.openxmlformats.org/officeDocument/2006/relationships/image" Target="../media/image95.png"/></Relationships>
</file>

<file path=ppt/slides/_rels/slide16.xml.rels><?xml version="1.0" encoding="UTF-8" standalone="yes"?>
<Relationships xmlns="http://schemas.openxmlformats.org/package/2006/relationships"><Relationship Id="rId8" Type="http://schemas.openxmlformats.org/officeDocument/2006/relationships/image" Target="../media/image102.png"/><Relationship Id="rId3" Type="http://schemas.openxmlformats.org/officeDocument/2006/relationships/image" Target="../media/image97.png"/><Relationship Id="rId7" Type="http://schemas.openxmlformats.org/officeDocument/2006/relationships/image" Target="../media/image101.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00.png"/><Relationship Id="rId5" Type="http://schemas.openxmlformats.org/officeDocument/2006/relationships/image" Target="../media/image99.png"/><Relationship Id="rId4" Type="http://schemas.openxmlformats.org/officeDocument/2006/relationships/image" Target="../media/image98.png"/></Relationships>
</file>

<file path=ppt/slides/_rels/slide17.xml.rels><?xml version="1.0" encoding="UTF-8" standalone="yes"?>
<Relationships xmlns="http://schemas.openxmlformats.org/package/2006/relationships"><Relationship Id="rId8" Type="http://schemas.openxmlformats.org/officeDocument/2006/relationships/image" Target="../media/image105.wmf"/><Relationship Id="rId13" Type="http://schemas.openxmlformats.org/officeDocument/2006/relationships/oleObject" Target="../embeddings/oleObject101.bin"/><Relationship Id="rId18" Type="http://schemas.openxmlformats.org/officeDocument/2006/relationships/image" Target="../media/image110.wmf"/><Relationship Id="rId26" Type="http://schemas.openxmlformats.org/officeDocument/2006/relationships/image" Target="../media/image114.wmf"/><Relationship Id="rId3" Type="http://schemas.openxmlformats.org/officeDocument/2006/relationships/oleObject" Target="../embeddings/oleObject96.bin"/><Relationship Id="rId21" Type="http://schemas.openxmlformats.org/officeDocument/2006/relationships/oleObject" Target="../embeddings/oleObject105.bin"/><Relationship Id="rId34" Type="http://schemas.openxmlformats.org/officeDocument/2006/relationships/image" Target="../media/image118.wmf"/><Relationship Id="rId7" Type="http://schemas.openxmlformats.org/officeDocument/2006/relationships/oleObject" Target="../embeddings/oleObject98.bin"/><Relationship Id="rId12" Type="http://schemas.openxmlformats.org/officeDocument/2006/relationships/image" Target="../media/image107.wmf"/><Relationship Id="rId17" Type="http://schemas.openxmlformats.org/officeDocument/2006/relationships/oleObject" Target="../embeddings/oleObject103.bin"/><Relationship Id="rId25" Type="http://schemas.openxmlformats.org/officeDocument/2006/relationships/oleObject" Target="../embeddings/oleObject107.bin"/><Relationship Id="rId33" Type="http://schemas.openxmlformats.org/officeDocument/2006/relationships/oleObject" Target="../embeddings/oleObject111.bin"/><Relationship Id="rId2" Type="http://schemas.openxmlformats.org/officeDocument/2006/relationships/notesSlide" Target="../notesSlides/notesSlide17.xml"/><Relationship Id="rId16" Type="http://schemas.openxmlformats.org/officeDocument/2006/relationships/image" Target="../media/image109.wmf"/><Relationship Id="rId20" Type="http://schemas.openxmlformats.org/officeDocument/2006/relationships/image" Target="../media/image111.wmf"/><Relationship Id="rId29" Type="http://schemas.openxmlformats.org/officeDocument/2006/relationships/oleObject" Target="../embeddings/oleObject109.bin"/><Relationship Id="rId1" Type="http://schemas.openxmlformats.org/officeDocument/2006/relationships/slideLayout" Target="../slideLayouts/slideLayout6.xml"/><Relationship Id="rId6" Type="http://schemas.openxmlformats.org/officeDocument/2006/relationships/image" Target="../media/image104.wmf"/><Relationship Id="rId11" Type="http://schemas.openxmlformats.org/officeDocument/2006/relationships/oleObject" Target="../embeddings/oleObject100.bin"/><Relationship Id="rId24" Type="http://schemas.openxmlformats.org/officeDocument/2006/relationships/image" Target="../media/image113.wmf"/><Relationship Id="rId32" Type="http://schemas.openxmlformats.org/officeDocument/2006/relationships/image" Target="../media/image117.wmf"/><Relationship Id="rId5" Type="http://schemas.openxmlformats.org/officeDocument/2006/relationships/oleObject" Target="../embeddings/oleObject97.bin"/><Relationship Id="rId15" Type="http://schemas.openxmlformats.org/officeDocument/2006/relationships/oleObject" Target="../embeddings/oleObject102.bin"/><Relationship Id="rId23" Type="http://schemas.openxmlformats.org/officeDocument/2006/relationships/oleObject" Target="../embeddings/oleObject106.bin"/><Relationship Id="rId28" Type="http://schemas.openxmlformats.org/officeDocument/2006/relationships/image" Target="../media/image115.wmf"/><Relationship Id="rId36" Type="http://schemas.openxmlformats.org/officeDocument/2006/relationships/image" Target="../media/image119.wmf"/><Relationship Id="rId10" Type="http://schemas.openxmlformats.org/officeDocument/2006/relationships/image" Target="../media/image106.wmf"/><Relationship Id="rId19" Type="http://schemas.openxmlformats.org/officeDocument/2006/relationships/oleObject" Target="../embeddings/oleObject104.bin"/><Relationship Id="rId31" Type="http://schemas.openxmlformats.org/officeDocument/2006/relationships/oleObject" Target="../embeddings/oleObject110.bin"/><Relationship Id="rId4" Type="http://schemas.openxmlformats.org/officeDocument/2006/relationships/image" Target="../media/image103.wmf"/><Relationship Id="rId9" Type="http://schemas.openxmlformats.org/officeDocument/2006/relationships/oleObject" Target="../embeddings/oleObject99.bin"/><Relationship Id="rId14" Type="http://schemas.openxmlformats.org/officeDocument/2006/relationships/image" Target="../media/image108.wmf"/><Relationship Id="rId22" Type="http://schemas.openxmlformats.org/officeDocument/2006/relationships/image" Target="../media/image112.wmf"/><Relationship Id="rId27" Type="http://schemas.openxmlformats.org/officeDocument/2006/relationships/oleObject" Target="../embeddings/oleObject108.bin"/><Relationship Id="rId30" Type="http://schemas.openxmlformats.org/officeDocument/2006/relationships/image" Target="../media/image116.wmf"/><Relationship Id="rId35" Type="http://schemas.openxmlformats.org/officeDocument/2006/relationships/oleObject" Target="../embeddings/oleObject112.bin"/></Relationships>
</file>

<file path=ppt/slides/_rels/slide2.xml.rels><?xml version="1.0" encoding="UTF-8" standalone="yes"?>
<Relationships xmlns="http://schemas.openxmlformats.org/package/2006/relationships"><Relationship Id="rId8" Type="http://schemas.openxmlformats.org/officeDocument/2006/relationships/image" Target="../media/image4.wmf"/><Relationship Id="rId13" Type="http://schemas.openxmlformats.org/officeDocument/2006/relationships/oleObject" Target="../embeddings/oleObject6.bin"/><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6.wmf"/><Relationship Id="rId2" Type="http://schemas.openxmlformats.org/officeDocument/2006/relationships/notesSlide" Target="../notesSlides/notesSlide2.xml"/><Relationship Id="rId16" Type="http://schemas.openxmlformats.org/officeDocument/2006/relationships/image" Target="../media/image8.wmf"/><Relationship Id="rId1" Type="http://schemas.openxmlformats.org/officeDocument/2006/relationships/slideLayout" Target="../slideLayouts/slideLayout2.xml"/><Relationship Id="rId6" Type="http://schemas.openxmlformats.org/officeDocument/2006/relationships/image" Target="../media/image3.wmf"/><Relationship Id="rId11" Type="http://schemas.openxmlformats.org/officeDocument/2006/relationships/oleObject" Target="../embeddings/oleObject5.bin"/><Relationship Id="rId5" Type="http://schemas.openxmlformats.org/officeDocument/2006/relationships/oleObject" Target="../embeddings/oleObject2.bin"/><Relationship Id="rId15" Type="http://schemas.openxmlformats.org/officeDocument/2006/relationships/oleObject" Target="../embeddings/oleObject7.bin"/><Relationship Id="rId10" Type="http://schemas.openxmlformats.org/officeDocument/2006/relationships/image" Target="../media/image5.wmf"/><Relationship Id="rId4" Type="http://schemas.openxmlformats.org/officeDocument/2006/relationships/image" Target="../media/image2.wmf"/><Relationship Id="rId9" Type="http://schemas.openxmlformats.org/officeDocument/2006/relationships/oleObject" Target="../embeddings/oleObject4.bin"/><Relationship Id="rId14" Type="http://schemas.openxmlformats.org/officeDocument/2006/relationships/image" Target="../media/image7.w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10.bin"/><Relationship Id="rId13" Type="http://schemas.openxmlformats.org/officeDocument/2006/relationships/image" Target="../media/image13.wmf"/><Relationship Id="rId3" Type="http://schemas.openxmlformats.org/officeDocument/2006/relationships/hyperlink" Target="http://www.bcmath.ca/" TargetMode="External"/><Relationship Id="rId7" Type="http://schemas.openxmlformats.org/officeDocument/2006/relationships/image" Target="../media/image10.wmf"/><Relationship Id="rId12" Type="http://schemas.openxmlformats.org/officeDocument/2006/relationships/oleObject" Target="../embeddings/oleObject12.bin"/><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oleObject" Target="../embeddings/oleObject9.bin"/><Relationship Id="rId11" Type="http://schemas.openxmlformats.org/officeDocument/2006/relationships/image" Target="../media/image12.wmf"/><Relationship Id="rId5" Type="http://schemas.openxmlformats.org/officeDocument/2006/relationships/image" Target="../media/image9.wmf"/><Relationship Id="rId15" Type="http://schemas.openxmlformats.org/officeDocument/2006/relationships/image" Target="../media/image14.wmf"/><Relationship Id="rId10" Type="http://schemas.openxmlformats.org/officeDocument/2006/relationships/oleObject" Target="../embeddings/oleObject11.bin"/><Relationship Id="rId4" Type="http://schemas.openxmlformats.org/officeDocument/2006/relationships/oleObject" Target="../embeddings/oleObject8.bin"/><Relationship Id="rId9" Type="http://schemas.openxmlformats.org/officeDocument/2006/relationships/image" Target="../media/image11.wmf"/><Relationship Id="rId14" Type="http://schemas.openxmlformats.org/officeDocument/2006/relationships/oleObject" Target="../embeddings/oleObject13.bin"/></Relationships>
</file>

<file path=ppt/slides/_rels/slide5.xml.rels><?xml version="1.0" encoding="UTF-8" standalone="yes"?>
<Relationships xmlns="http://schemas.openxmlformats.org/package/2006/relationships"><Relationship Id="rId8" Type="http://schemas.openxmlformats.org/officeDocument/2006/relationships/image" Target="../media/image17.wmf"/><Relationship Id="rId3" Type="http://schemas.openxmlformats.org/officeDocument/2006/relationships/oleObject" Target="../embeddings/oleObject14.bin"/><Relationship Id="rId7" Type="http://schemas.openxmlformats.org/officeDocument/2006/relationships/oleObject" Target="../embeddings/oleObject16.bin"/><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6.wmf"/><Relationship Id="rId5" Type="http://schemas.openxmlformats.org/officeDocument/2006/relationships/oleObject" Target="../embeddings/oleObject15.bin"/><Relationship Id="rId4" Type="http://schemas.openxmlformats.org/officeDocument/2006/relationships/image" Target="../media/image15.wmf"/></Relationships>
</file>

<file path=ppt/slides/_rels/slide6.xml.rels><?xml version="1.0" encoding="UTF-8" standalone="yes"?>
<Relationships xmlns="http://schemas.openxmlformats.org/package/2006/relationships"><Relationship Id="rId8" Type="http://schemas.openxmlformats.org/officeDocument/2006/relationships/image" Target="../media/image16.wmf"/><Relationship Id="rId13" Type="http://schemas.openxmlformats.org/officeDocument/2006/relationships/oleObject" Target="../embeddings/oleObject19.bin"/><Relationship Id="rId18" Type="http://schemas.openxmlformats.org/officeDocument/2006/relationships/image" Target="../media/image22.wmf"/><Relationship Id="rId26" Type="http://schemas.openxmlformats.org/officeDocument/2006/relationships/image" Target="../media/image26.wmf"/><Relationship Id="rId3" Type="http://schemas.openxmlformats.org/officeDocument/2006/relationships/oleObject" Target="../embeddings/oleObject14.bin"/><Relationship Id="rId21" Type="http://schemas.openxmlformats.org/officeDocument/2006/relationships/oleObject" Target="../embeddings/oleObject23.bin"/><Relationship Id="rId7" Type="http://schemas.openxmlformats.org/officeDocument/2006/relationships/oleObject" Target="../embeddings/oleObject15.bin"/><Relationship Id="rId12" Type="http://schemas.openxmlformats.org/officeDocument/2006/relationships/image" Target="../media/image19.wmf"/><Relationship Id="rId17" Type="http://schemas.openxmlformats.org/officeDocument/2006/relationships/oleObject" Target="../embeddings/oleObject21.bin"/><Relationship Id="rId25" Type="http://schemas.openxmlformats.org/officeDocument/2006/relationships/oleObject" Target="../embeddings/oleObject25.bin"/><Relationship Id="rId2" Type="http://schemas.openxmlformats.org/officeDocument/2006/relationships/notesSlide" Target="../notesSlides/notesSlide6.xml"/><Relationship Id="rId16" Type="http://schemas.openxmlformats.org/officeDocument/2006/relationships/image" Target="../media/image21.wmf"/><Relationship Id="rId20" Type="http://schemas.openxmlformats.org/officeDocument/2006/relationships/image" Target="../media/image23.wmf"/><Relationship Id="rId1" Type="http://schemas.openxmlformats.org/officeDocument/2006/relationships/slideLayout" Target="../slideLayouts/slideLayout2.xml"/><Relationship Id="rId6" Type="http://schemas.openxmlformats.org/officeDocument/2006/relationships/image" Target="../media/image17.wmf"/><Relationship Id="rId11" Type="http://schemas.openxmlformats.org/officeDocument/2006/relationships/oleObject" Target="../embeddings/oleObject18.bin"/><Relationship Id="rId24" Type="http://schemas.openxmlformats.org/officeDocument/2006/relationships/image" Target="../media/image25.wmf"/><Relationship Id="rId5" Type="http://schemas.openxmlformats.org/officeDocument/2006/relationships/oleObject" Target="../embeddings/oleObject16.bin"/><Relationship Id="rId15" Type="http://schemas.openxmlformats.org/officeDocument/2006/relationships/oleObject" Target="../embeddings/oleObject20.bin"/><Relationship Id="rId23" Type="http://schemas.openxmlformats.org/officeDocument/2006/relationships/oleObject" Target="../embeddings/oleObject24.bin"/><Relationship Id="rId28" Type="http://schemas.openxmlformats.org/officeDocument/2006/relationships/image" Target="../media/image27.wmf"/><Relationship Id="rId10" Type="http://schemas.openxmlformats.org/officeDocument/2006/relationships/image" Target="../media/image18.wmf"/><Relationship Id="rId19" Type="http://schemas.openxmlformats.org/officeDocument/2006/relationships/oleObject" Target="../embeddings/oleObject22.bin"/><Relationship Id="rId4" Type="http://schemas.openxmlformats.org/officeDocument/2006/relationships/image" Target="../media/image15.wmf"/><Relationship Id="rId9" Type="http://schemas.openxmlformats.org/officeDocument/2006/relationships/oleObject" Target="../embeddings/oleObject17.bin"/><Relationship Id="rId14" Type="http://schemas.openxmlformats.org/officeDocument/2006/relationships/image" Target="../media/image20.wmf"/><Relationship Id="rId22" Type="http://schemas.openxmlformats.org/officeDocument/2006/relationships/image" Target="../media/image24.wmf"/><Relationship Id="rId27" Type="http://schemas.openxmlformats.org/officeDocument/2006/relationships/oleObject" Target="../embeddings/oleObject26.bin"/></Relationships>
</file>

<file path=ppt/slides/_rels/slide7.xml.rels><?xml version="1.0" encoding="UTF-8" standalone="yes"?>
<Relationships xmlns="http://schemas.openxmlformats.org/package/2006/relationships"><Relationship Id="rId8" Type="http://schemas.openxmlformats.org/officeDocument/2006/relationships/image" Target="../media/image30.wmf"/><Relationship Id="rId13" Type="http://schemas.openxmlformats.org/officeDocument/2006/relationships/oleObject" Target="../embeddings/oleObject32.bin"/><Relationship Id="rId18" Type="http://schemas.openxmlformats.org/officeDocument/2006/relationships/oleObject" Target="../embeddings/oleObject35.bin"/><Relationship Id="rId3" Type="http://schemas.openxmlformats.org/officeDocument/2006/relationships/oleObject" Target="../embeddings/oleObject27.bin"/><Relationship Id="rId7" Type="http://schemas.openxmlformats.org/officeDocument/2006/relationships/oleObject" Target="../embeddings/oleObject29.bin"/><Relationship Id="rId12" Type="http://schemas.openxmlformats.org/officeDocument/2006/relationships/image" Target="../media/image32.wmf"/><Relationship Id="rId17" Type="http://schemas.openxmlformats.org/officeDocument/2006/relationships/image" Target="../media/image34.wmf"/><Relationship Id="rId2" Type="http://schemas.openxmlformats.org/officeDocument/2006/relationships/notesSlide" Target="../notesSlides/notesSlide7.xml"/><Relationship Id="rId16" Type="http://schemas.openxmlformats.org/officeDocument/2006/relationships/oleObject" Target="../embeddings/oleObject34.bin"/><Relationship Id="rId1" Type="http://schemas.openxmlformats.org/officeDocument/2006/relationships/slideLayout" Target="../slideLayouts/slideLayout2.xml"/><Relationship Id="rId6" Type="http://schemas.openxmlformats.org/officeDocument/2006/relationships/image" Target="../media/image29.wmf"/><Relationship Id="rId11" Type="http://schemas.openxmlformats.org/officeDocument/2006/relationships/oleObject" Target="../embeddings/oleObject31.bin"/><Relationship Id="rId5" Type="http://schemas.openxmlformats.org/officeDocument/2006/relationships/oleObject" Target="../embeddings/oleObject28.bin"/><Relationship Id="rId15" Type="http://schemas.openxmlformats.org/officeDocument/2006/relationships/oleObject" Target="../embeddings/oleObject33.bin"/><Relationship Id="rId10" Type="http://schemas.openxmlformats.org/officeDocument/2006/relationships/image" Target="../media/image31.wmf"/><Relationship Id="rId19" Type="http://schemas.openxmlformats.org/officeDocument/2006/relationships/image" Target="../media/image35.wmf"/><Relationship Id="rId4" Type="http://schemas.openxmlformats.org/officeDocument/2006/relationships/image" Target="../media/image28.wmf"/><Relationship Id="rId9" Type="http://schemas.openxmlformats.org/officeDocument/2006/relationships/oleObject" Target="../embeddings/oleObject30.bin"/><Relationship Id="rId14" Type="http://schemas.openxmlformats.org/officeDocument/2006/relationships/image" Target="../media/image33.wmf"/></Relationships>
</file>

<file path=ppt/slides/_rels/slide8.xml.rels><?xml version="1.0" encoding="UTF-8" standalone="yes"?>
<Relationships xmlns="http://schemas.openxmlformats.org/package/2006/relationships"><Relationship Id="rId8" Type="http://schemas.openxmlformats.org/officeDocument/2006/relationships/image" Target="../media/image38.wmf"/><Relationship Id="rId3" Type="http://schemas.openxmlformats.org/officeDocument/2006/relationships/oleObject" Target="../embeddings/oleObject36.bin"/><Relationship Id="rId7" Type="http://schemas.openxmlformats.org/officeDocument/2006/relationships/oleObject" Target="../embeddings/oleObject38.bin"/><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7.wmf"/><Relationship Id="rId5" Type="http://schemas.openxmlformats.org/officeDocument/2006/relationships/oleObject" Target="../embeddings/oleObject37.bin"/><Relationship Id="rId4" Type="http://schemas.openxmlformats.org/officeDocument/2006/relationships/image" Target="../media/image36.wmf"/></Relationships>
</file>

<file path=ppt/slides/_rels/slide9.xml.rels><?xml version="1.0" encoding="UTF-8" standalone="yes"?>
<Relationships xmlns="http://schemas.openxmlformats.org/package/2006/relationships"><Relationship Id="rId8" Type="http://schemas.openxmlformats.org/officeDocument/2006/relationships/image" Target="../media/image39.wmf"/><Relationship Id="rId13" Type="http://schemas.openxmlformats.org/officeDocument/2006/relationships/oleObject" Target="../embeddings/oleObject42.bin"/><Relationship Id="rId18" Type="http://schemas.openxmlformats.org/officeDocument/2006/relationships/image" Target="../media/image44.wmf"/><Relationship Id="rId26" Type="http://schemas.openxmlformats.org/officeDocument/2006/relationships/image" Target="../media/image48.wmf"/><Relationship Id="rId3" Type="http://schemas.openxmlformats.org/officeDocument/2006/relationships/oleObject" Target="../embeddings/oleObject36.bin"/><Relationship Id="rId21" Type="http://schemas.openxmlformats.org/officeDocument/2006/relationships/oleObject" Target="../embeddings/oleObject46.bin"/><Relationship Id="rId34" Type="http://schemas.openxmlformats.org/officeDocument/2006/relationships/image" Target="../media/image52.wmf"/><Relationship Id="rId7" Type="http://schemas.openxmlformats.org/officeDocument/2006/relationships/oleObject" Target="../embeddings/oleObject39.bin"/><Relationship Id="rId12" Type="http://schemas.openxmlformats.org/officeDocument/2006/relationships/image" Target="../media/image41.wmf"/><Relationship Id="rId17" Type="http://schemas.openxmlformats.org/officeDocument/2006/relationships/oleObject" Target="../embeddings/oleObject44.bin"/><Relationship Id="rId25" Type="http://schemas.openxmlformats.org/officeDocument/2006/relationships/oleObject" Target="../embeddings/oleObject48.bin"/><Relationship Id="rId33" Type="http://schemas.openxmlformats.org/officeDocument/2006/relationships/oleObject" Target="../embeddings/oleObject52.bin"/><Relationship Id="rId2" Type="http://schemas.openxmlformats.org/officeDocument/2006/relationships/notesSlide" Target="../notesSlides/notesSlide9.xml"/><Relationship Id="rId16" Type="http://schemas.openxmlformats.org/officeDocument/2006/relationships/image" Target="../media/image43.wmf"/><Relationship Id="rId20" Type="http://schemas.openxmlformats.org/officeDocument/2006/relationships/image" Target="../media/image45.wmf"/><Relationship Id="rId29" Type="http://schemas.openxmlformats.org/officeDocument/2006/relationships/oleObject" Target="../embeddings/oleObject50.bin"/><Relationship Id="rId1" Type="http://schemas.openxmlformats.org/officeDocument/2006/relationships/slideLayout" Target="../slideLayouts/slideLayout2.xml"/><Relationship Id="rId6" Type="http://schemas.openxmlformats.org/officeDocument/2006/relationships/image" Target="../media/image38.wmf"/><Relationship Id="rId11" Type="http://schemas.openxmlformats.org/officeDocument/2006/relationships/oleObject" Target="../embeddings/oleObject41.bin"/><Relationship Id="rId24" Type="http://schemas.openxmlformats.org/officeDocument/2006/relationships/image" Target="../media/image47.wmf"/><Relationship Id="rId32" Type="http://schemas.openxmlformats.org/officeDocument/2006/relationships/image" Target="../media/image51.wmf"/><Relationship Id="rId5" Type="http://schemas.openxmlformats.org/officeDocument/2006/relationships/oleObject" Target="../embeddings/oleObject38.bin"/><Relationship Id="rId15" Type="http://schemas.openxmlformats.org/officeDocument/2006/relationships/oleObject" Target="../embeddings/oleObject43.bin"/><Relationship Id="rId23" Type="http://schemas.openxmlformats.org/officeDocument/2006/relationships/oleObject" Target="../embeddings/oleObject47.bin"/><Relationship Id="rId28" Type="http://schemas.openxmlformats.org/officeDocument/2006/relationships/image" Target="../media/image49.wmf"/><Relationship Id="rId10" Type="http://schemas.openxmlformats.org/officeDocument/2006/relationships/image" Target="../media/image40.wmf"/><Relationship Id="rId19" Type="http://schemas.openxmlformats.org/officeDocument/2006/relationships/oleObject" Target="../embeddings/oleObject45.bin"/><Relationship Id="rId31" Type="http://schemas.openxmlformats.org/officeDocument/2006/relationships/oleObject" Target="../embeddings/oleObject51.bin"/><Relationship Id="rId4" Type="http://schemas.openxmlformats.org/officeDocument/2006/relationships/image" Target="../media/image36.wmf"/><Relationship Id="rId9" Type="http://schemas.openxmlformats.org/officeDocument/2006/relationships/oleObject" Target="../embeddings/oleObject40.bin"/><Relationship Id="rId14" Type="http://schemas.openxmlformats.org/officeDocument/2006/relationships/image" Target="../media/image42.wmf"/><Relationship Id="rId22" Type="http://schemas.openxmlformats.org/officeDocument/2006/relationships/image" Target="../media/image46.wmf"/><Relationship Id="rId27" Type="http://schemas.openxmlformats.org/officeDocument/2006/relationships/oleObject" Target="../embeddings/oleObject49.bin"/><Relationship Id="rId30" Type="http://schemas.openxmlformats.org/officeDocument/2006/relationships/image" Target="../media/image50.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a:t>Lesson 7</a:t>
            </a:r>
            <a:br>
              <a:rPr lang="en-CA" dirty="0"/>
            </a:br>
            <a:r>
              <a:rPr lang="en-CA" dirty="0"/>
              <a:t>Word Problems with Quadratic Functions</a:t>
            </a:r>
          </a:p>
        </p:txBody>
      </p:sp>
      <p:sp>
        <p:nvSpPr>
          <p:cNvPr id="3" name="Subtitle 2"/>
          <p:cNvSpPr>
            <a:spLocks noGrp="1"/>
          </p:cNvSpPr>
          <p:nvPr>
            <p:ph type="subTitle" idx="1"/>
          </p:nvPr>
        </p:nvSpPr>
        <p:spPr/>
        <p:txBody>
          <a:bodyPr/>
          <a:lstStyle/>
          <a:p>
            <a:endParaRPr lang="en-CA"/>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5180205-3995-4A0E-839F-6B5D62171EB1}"/>
              </a:ext>
            </a:extLst>
          </p:cNvPr>
          <p:cNvSpPr>
            <a:spLocks noGrp="1"/>
          </p:cNvSpPr>
          <p:nvPr>
            <p:ph sz="quarter" idx="1"/>
          </p:nvPr>
        </p:nvSpPr>
        <p:spPr>
          <a:xfrm>
            <a:off x="228600" y="152400"/>
            <a:ext cx="8458200" cy="1143000"/>
          </a:xfrm>
        </p:spPr>
        <p:txBody>
          <a:bodyPr/>
          <a:lstStyle/>
          <a:p>
            <a:pPr marL="0" indent="0">
              <a:buNone/>
            </a:pPr>
            <a:r>
              <a:rPr lang="en-CA" dirty="0"/>
              <a:t>d) Suppose the sum of their squares is not 60.  What is the smallest possible value for the sum of their squares?</a:t>
            </a:r>
          </a:p>
          <a:p>
            <a:endParaRPr lang="en-CA" dirty="0"/>
          </a:p>
        </p:txBody>
      </p:sp>
      <p:graphicFrame>
        <p:nvGraphicFramePr>
          <p:cNvPr id="4" name="Object 12">
            <a:extLst>
              <a:ext uri="{FF2B5EF4-FFF2-40B4-BE49-F238E27FC236}">
                <a16:creationId xmlns:a16="http://schemas.microsoft.com/office/drawing/2014/main" id="{2EF34DDE-9BB1-4864-B0E6-57202C8570AD}"/>
              </a:ext>
            </a:extLst>
          </p:cNvPr>
          <p:cNvGraphicFramePr>
            <a:graphicFrameLocks noChangeAspect="1"/>
          </p:cNvGraphicFramePr>
          <p:nvPr>
            <p:extLst>
              <p:ext uri="{D42A27DB-BD31-4B8C-83A1-F6EECF244321}">
                <p14:modId xmlns:p14="http://schemas.microsoft.com/office/powerpoint/2010/main" val="2866184542"/>
              </p:ext>
            </p:extLst>
          </p:nvPr>
        </p:nvGraphicFramePr>
        <p:xfrm>
          <a:off x="381000" y="1066800"/>
          <a:ext cx="3049587" cy="577850"/>
        </p:xfrm>
        <a:graphic>
          <a:graphicData uri="http://schemas.openxmlformats.org/presentationml/2006/ole">
            <mc:AlternateContent xmlns:mc="http://schemas.openxmlformats.org/markup-compatibility/2006">
              <mc:Choice xmlns:v="urn:schemas-microsoft-com:vml" Requires="v">
                <p:oleObj name="Equation" r:id="rId3" imgW="2616120" imgH="495000" progId="Equation.DSMT4">
                  <p:embed/>
                </p:oleObj>
              </mc:Choice>
              <mc:Fallback>
                <p:oleObj name="Equation" r:id="rId3" imgW="2616120" imgH="495000" progId="Equation.DSMT4">
                  <p:embed/>
                  <p:pic>
                    <p:nvPicPr>
                      <p:cNvPr id="4" name="Object 12">
                        <a:extLst>
                          <a:ext uri="{FF2B5EF4-FFF2-40B4-BE49-F238E27FC236}">
                            <a16:creationId xmlns:a16="http://schemas.microsoft.com/office/drawing/2014/main" id="{2EF34DDE-9BB1-4864-B0E6-57202C8570AD}"/>
                          </a:ext>
                        </a:extLst>
                      </p:cNvPr>
                      <p:cNvPicPr>
                        <a:picLocks noChangeAspect="1" noChangeArrowheads="1"/>
                      </p:cNvPicPr>
                      <p:nvPr/>
                    </p:nvPicPr>
                    <p:blipFill>
                      <a:blip r:embed="rId4"/>
                      <a:srcRect/>
                      <a:stretch>
                        <a:fillRect/>
                      </a:stretch>
                    </p:blipFill>
                    <p:spPr bwMode="auto">
                      <a:xfrm>
                        <a:off x="381000" y="1066800"/>
                        <a:ext cx="3049587" cy="577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 Box 9">
            <a:extLst>
              <a:ext uri="{FF2B5EF4-FFF2-40B4-BE49-F238E27FC236}">
                <a16:creationId xmlns:a16="http://schemas.microsoft.com/office/drawing/2014/main" id="{607D036B-BC51-4834-9970-ACB1999D372A}"/>
              </a:ext>
            </a:extLst>
          </p:cNvPr>
          <p:cNvSpPr txBox="1">
            <a:spLocks noChangeArrowheads="1"/>
          </p:cNvSpPr>
          <p:nvPr/>
        </p:nvSpPr>
        <p:spPr bwMode="auto">
          <a:xfrm>
            <a:off x="3810000" y="1066800"/>
            <a:ext cx="4953000" cy="769441"/>
          </a:xfrm>
          <a:prstGeom prst="rect">
            <a:avLst/>
          </a:prstGeom>
          <a:noFill/>
          <a:ln w="9525">
            <a:noFill/>
            <a:miter lim="800000"/>
            <a:headEnd/>
            <a:tailEnd/>
          </a:ln>
          <a:effectLst/>
        </p:spPr>
        <p:txBody>
          <a:bodyPr wrap="square">
            <a:spAutoFit/>
          </a:bodyPr>
          <a:lstStyle/>
          <a:p>
            <a:pPr>
              <a:spcBef>
                <a:spcPct val="50000"/>
              </a:spcBef>
            </a:pPr>
            <a:r>
              <a:rPr lang="en-CA" sz="2200" dirty="0">
                <a:solidFill>
                  <a:srgbClr val="FF3300"/>
                </a:solidFill>
              </a:rPr>
              <a:t>Since we are looking for the smallest possible sum, find the vertex then</a:t>
            </a:r>
          </a:p>
        </p:txBody>
      </p:sp>
      <p:graphicFrame>
        <p:nvGraphicFramePr>
          <p:cNvPr id="6" name="Object 12">
            <a:extLst>
              <a:ext uri="{FF2B5EF4-FFF2-40B4-BE49-F238E27FC236}">
                <a16:creationId xmlns:a16="http://schemas.microsoft.com/office/drawing/2014/main" id="{6E08D28F-120D-43AD-B214-CB2C8642D17A}"/>
              </a:ext>
            </a:extLst>
          </p:cNvPr>
          <p:cNvGraphicFramePr>
            <a:graphicFrameLocks noChangeAspect="1"/>
          </p:cNvGraphicFramePr>
          <p:nvPr>
            <p:extLst>
              <p:ext uri="{D42A27DB-BD31-4B8C-83A1-F6EECF244321}">
                <p14:modId xmlns:p14="http://schemas.microsoft.com/office/powerpoint/2010/main" val="1950346447"/>
              </p:ext>
            </p:extLst>
          </p:nvPr>
        </p:nvGraphicFramePr>
        <p:xfrm>
          <a:off x="381000" y="1752600"/>
          <a:ext cx="3849688" cy="400050"/>
        </p:xfrm>
        <a:graphic>
          <a:graphicData uri="http://schemas.openxmlformats.org/presentationml/2006/ole">
            <mc:AlternateContent xmlns:mc="http://schemas.openxmlformats.org/markup-compatibility/2006">
              <mc:Choice xmlns:v="urn:schemas-microsoft-com:vml" Requires="v">
                <p:oleObj name="Equation" r:id="rId5" imgW="3301920" imgH="342720" progId="Equation.DSMT4">
                  <p:embed/>
                </p:oleObj>
              </mc:Choice>
              <mc:Fallback>
                <p:oleObj name="Equation" r:id="rId5" imgW="3301920" imgH="342720" progId="Equation.DSMT4">
                  <p:embed/>
                  <p:pic>
                    <p:nvPicPr>
                      <p:cNvPr id="6" name="Object 12">
                        <a:extLst>
                          <a:ext uri="{FF2B5EF4-FFF2-40B4-BE49-F238E27FC236}">
                            <a16:creationId xmlns:a16="http://schemas.microsoft.com/office/drawing/2014/main" id="{6E08D28F-120D-43AD-B214-CB2C8642D17A}"/>
                          </a:ext>
                        </a:extLst>
                      </p:cNvPr>
                      <p:cNvPicPr>
                        <a:picLocks noChangeAspect="1" noChangeArrowheads="1"/>
                      </p:cNvPicPr>
                      <p:nvPr/>
                    </p:nvPicPr>
                    <p:blipFill>
                      <a:blip r:embed="rId6"/>
                      <a:srcRect/>
                      <a:stretch>
                        <a:fillRect/>
                      </a:stretch>
                    </p:blipFill>
                    <p:spPr bwMode="auto">
                      <a:xfrm>
                        <a:off x="381000" y="1752600"/>
                        <a:ext cx="3849688" cy="400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12">
            <a:extLst>
              <a:ext uri="{FF2B5EF4-FFF2-40B4-BE49-F238E27FC236}">
                <a16:creationId xmlns:a16="http://schemas.microsoft.com/office/drawing/2014/main" id="{6EF0AC96-72E6-4922-9F27-2CDD01BA96F0}"/>
              </a:ext>
            </a:extLst>
          </p:cNvPr>
          <p:cNvGraphicFramePr>
            <a:graphicFrameLocks noChangeAspect="1"/>
          </p:cNvGraphicFramePr>
          <p:nvPr>
            <p:extLst>
              <p:ext uri="{D42A27DB-BD31-4B8C-83A1-F6EECF244321}">
                <p14:modId xmlns:p14="http://schemas.microsoft.com/office/powerpoint/2010/main" val="4151780500"/>
              </p:ext>
            </p:extLst>
          </p:nvPr>
        </p:nvGraphicFramePr>
        <p:xfrm>
          <a:off x="1219200" y="2286000"/>
          <a:ext cx="2517775" cy="400050"/>
        </p:xfrm>
        <a:graphic>
          <a:graphicData uri="http://schemas.openxmlformats.org/presentationml/2006/ole">
            <mc:AlternateContent xmlns:mc="http://schemas.openxmlformats.org/markup-compatibility/2006">
              <mc:Choice xmlns:v="urn:schemas-microsoft-com:vml" Requires="v">
                <p:oleObj name="Equation" r:id="rId7" imgW="2158920" imgH="342720" progId="Equation.DSMT4">
                  <p:embed/>
                </p:oleObj>
              </mc:Choice>
              <mc:Fallback>
                <p:oleObj name="Equation" r:id="rId7" imgW="2158920" imgH="342720" progId="Equation.DSMT4">
                  <p:embed/>
                  <p:pic>
                    <p:nvPicPr>
                      <p:cNvPr id="7" name="Object 12">
                        <a:extLst>
                          <a:ext uri="{FF2B5EF4-FFF2-40B4-BE49-F238E27FC236}">
                            <a16:creationId xmlns:a16="http://schemas.microsoft.com/office/drawing/2014/main" id="{6EF0AC96-72E6-4922-9F27-2CDD01BA96F0}"/>
                          </a:ext>
                        </a:extLst>
                      </p:cNvPr>
                      <p:cNvPicPr>
                        <a:picLocks noChangeAspect="1" noChangeArrowheads="1"/>
                      </p:cNvPicPr>
                      <p:nvPr/>
                    </p:nvPicPr>
                    <p:blipFill>
                      <a:blip r:embed="rId8"/>
                      <a:srcRect/>
                      <a:stretch>
                        <a:fillRect/>
                      </a:stretch>
                    </p:blipFill>
                    <p:spPr bwMode="auto">
                      <a:xfrm>
                        <a:off x="1219200" y="2286000"/>
                        <a:ext cx="2517775" cy="400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12">
            <a:extLst>
              <a:ext uri="{FF2B5EF4-FFF2-40B4-BE49-F238E27FC236}">
                <a16:creationId xmlns:a16="http://schemas.microsoft.com/office/drawing/2014/main" id="{0F58543D-DB15-4FA9-9584-06E0102711C9}"/>
              </a:ext>
            </a:extLst>
          </p:cNvPr>
          <p:cNvGraphicFramePr>
            <a:graphicFrameLocks noChangeAspect="1"/>
          </p:cNvGraphicFramePr>
          <p:nvPr>
            <p:extLst>
              <p:ext uri="{D42A27DB-BD31-4B8C-83A1-F6EECF244321}">
                <p14:modId xmlns:p14="http://schemas.microsoft.com/office/powerpoint/2010/main" val="3210657297"/>
              </p:ext>
            </p:extLst>
          </p:nvPr>
        </p:nvGraphicFramePr>
        <p:xfrm>
          <a:off x="381000" y="2895600"/>
          <a:ext cx="769938" cy="327025"/>
        </p:xfrm>
        <a:graphic>
          <a:graphicData uri="http://schemas.openxmlformats.org/presentationml/2006/ole">
            <mc:AlternateContent xmlns:mc="http://schemas.openxmlformats.org/markup-compatibility/2006">
              <mc:Choice xmlns:v="urn:schemas-microsoft-com:vml" Requires="v">
                <p:oleObj name="Equation" r:id="rId9" imgW="660240" imgH="279360" progId="Equation.DSMT4">
                  <p:embed/>
                </p:oleObj>
              </mc:Choice>
              <mc:Fallback>
                <p:oleObj name="Equation" r:id="rId9" imgW="660240" imgH="279360" progId="Equation.DSMT4">
                  <p:embed/>
                  <p:pic>
                    <p:nvPicPr>
                      <p:cNvPr id="8" name="Object 12">
                        <a:extLst>
                          <a:ext uri="{FF2B5EF4-FFF2-40B4-BE49-F238E27FC236}">
                            <a16:creationId xmlns:a16="http://schemas.microsoft.com/office/drawing/2014/main" id="{0F58543D-DB15-4FA9-9584-06E0102711C9}"/>
                          </a:ext>
                        </a:extLst>
                      </p:cNvPr>
                      <p:cNvPicPr>
                        <a:picLocks noChangeAspect="1" noChangeArrowheads="1"/>
                      </p:cNvPicPr>
                      <p:nvPr/>
                    </p:nvPicPr>
                    <p:blipFill>
                      <a:blip r:embed="rId10"/>
                      <a:srcRect/>
                      <a:stretch>
                        <a:fillRect/>
                      </a:stretch>
                    </p:blipFill>
                    <p:spPr bwMode="auto">
                      <a:xfrm>
                        <a:off x="381000" y="2895600"/>
                        <a:ext cx="769938" cy="327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12">
            <a:extLst>
              <a:ext uri="{FF2B5EF4-FFF2-40B4-BE49-F238E27FC236}">
                <a16:creationId xmlns:a16="http://schemas.microsoft.com/office/drawing/2014/main" id="{84FF1CD4-8EEB-4B7C-9945-5F64CC2D1E63}"/>
              </a:ext>
            </a:extLst>
          </p:cNvPr>
          <p:cNvGraphicFramePr>
            <a:graphicFrameLocks noChangeAspect="1"/>
          </p:cNvGraphicFramePr>
          <p:nvPr>
            <p:extLst>
              <p:ext uri="{D42A27DB-BD31-4B8C-83A1-F6EECF244321}">
                <p14:modId xmlns:p14="http://schemas.microsoft.com/office/powerpoint/2010/main" val="2707043544"/>
              </p:ext>
            </p:extLst>
          </p:nvPr>
        </p:nvGraphicFramePr>
        <p:xfrm>
          <a:off x="1747838" y="2895600"/>
          <a:ext cx="931862" cy="327025"/>
        </p:xfrm>
        <a:graphic>
          <a:graphicData uri="http://schemas.openxmlformats.org/presentationml/2006/ole">
            <mc:AlternateContent xmlns:mc="http://schemas.openxmlformats.org/markup-compatibility/2006">
              <mc:Choice xmlns:v="urn:schemas-microsoft-com:vml" Requires="v">
                <p:oleObj name="Equation" r:id="rId11" imgW="799920" imgH="279360" progId="Equation.DSMT4">
                  <p:embed/>
                </p:oleObj>
              </mc:Choice>
              <mc:Fallback>
                <p:oleObj name="Equation" r:id="rId11" imgW="799920" imgH="279360" progId="Equation.DSMT4">
                  <p:embed/>
                  <p:pic>
                    <p:nvPicPr>
                      <p:cNvPr id="9" name="Object 12">
                        <a:extLst>
                          <a:ext uri="{FF2B5EF4-FFF2-40B4-BE49-F238E27FC236}">
                            <a16:creationId xmlns:a16="http://schemas.microsoft.com/office/drawing/2014/main" id="{84FF1CD4-8EEB-4B7C-9945-5F64CC2D1E63}"/>
                          </a:ext>
                        </a:extLst>
                      </p:cNvPr>
                      <p:cNvPicPr>
                        <a:picLocks noChangeAspect="1" noChangeArrowheads="1"/>
                      </p:cNvPicPr>
                      <p:nvPr/>
                    </p:nvPicPr>
                    <p:blipFill>
                      <a:blip r:embed="rId12"/>
                      <a:srcRect/>
                      <a:stretch>
                        <a:fillRect/>
                      </a:stretch>
                    </p:blipFill>
                    <p:spPr bwMode="auto">
                      <a:xfrm>
                        <a:off x="1747838" y="2895600"/>
                        <a:ext cx="931862" cy="327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ct 14">
            <a:extLst>
              <a:ext uri="{FF2B5EF4-FFF2-40B4-BE49-F238E27FC236}">
                <a16:creationId xmlns:a16="http://schemas.microsoft.com/office/drawing/2014/main" id="{A9A7446E-D56B-4F6D-B1BA-F8B44DE60A0C}"/>
              </a:ext>
            </a:extLst>
          </p:cNvPr>
          <p:cNvGraphicFramePr>
            <a:graphicFrameLocks noChangeAspect="1"/>
          </p:cNvGraphicFramePr>
          <p:nvPr>
            <p:extLst>
              <p:ext uri="{D42A27DB-BD31-4B8C-83A1-F6EECF244321}">
                <p14:modId xmlns:p14="http://schemas.microsoft.com/office/powerpoint/2010/main" val="1530193947"/>
              </p:ext>
            </p:extLst>
          </p:nvPr>
        </p:nvGraphicFramePr>
        <p:xfrm>
          <a:off x="304800" y="3581400"/>
          <a:ext cx="2057400" cy="838200"/>
        </p:xfrm>
        <a:graphic>
          <a:graphicData uri="http://schemas.openxmlformats.org/presentationml/2006/ole">
            <mc:AlternateContent xmlns:mc="http://schemas.openxmlformats.org/markup-compatibility/2006">
              <mc:Choice xmlns:v="urn:schemas-microsoft-com:vml" Requires="v">
                <p:oleObj name="Equation" r:id="rId13" imgW="2057400" imgH="838080" progId="Equation.DSMT4">
                  <p:embed/>
                </p:oleObj>
              </mc:Choice>
              <mc:Fallback>
                <p:oleObj name="Equation" r:id="rId13" imgW="2057400" imgH="838080" progId="Equation.DSMT4">
                  <p:embed/>
                  <p:pic>
                    <p:nvPicPr>
                      <p:cNvPr id="13" name="Object 14">
                        <a:extLst>
                          <a:ext uri="{FF2B5EF4-FFF2-40B4-BE49-F238E27FC236}">
                            <a16:creationId xmlns:a16="http://schemas.microsoft.com/office/drawing/2014/main" id="{A9A7446E-D56B-4F6D-B1BA-F8B44DE60A0C}"/>
                          </a:ext>
                        </a:extLst>
                      </p:cNvPr>
                      <p:cNvPicPr>
                        <a:picLocks noChangeAspect="1" noChangeArrowheads="1"/>
                      </p:cNvPicPr>
                      <p:nvPr/>
                    </p:nvPicPr>
                    <p:blipFill>
                      <a:blip r:embed="rId14"/>
                      <a:srcRect/>
                      <a:stretch>
                        <a:fillRect/>
                      </a:stretch>
                    </p:blipFill>
                    <p:spPr bwMode="auto">
                      <a:xfrm>
                        <a:off x="304800" y="3581400"/>
                        <a:ext cx="20574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Object 14">
            <a:extLst>
              <a:ext uri="{FF2B5EF4-FFF2-40B4-BE49-F238E27FC236}">
                <a16:creationId xmlns:a16="http://schemas.microsoft.com/office/drawing/2014/main" id="{8ABA869E-0027-4806-A274-B44561C91CB9}"/>
              </a:ext>
            </a:extLst>
          </p:cNvPr>
          <p:cNvGraphicFramePr>
            <a:graphicFrameLocks noChangeAspect="1"/>
          </p:cNvGraphicFramePr>
          <p:nvPr>
            <p:extLst>
              <p:ext uri="{D42A27DB-BD31-4B8C-83A1-F6EECF244321}">
                <p14:modId xmlns:p14="http://schemas.microsoft.com/office/powerpoint/2010/main" val="717795766"/>
              </p:ext>
            </p:extLst>
          </p:nvPr>
        </p:nvGraphicFramePr>
        <p:xfrm>
          <a:off x="1066800" y="4530725"/>
          <a:ext cx="812800" cy="279400"/>
        </p:xfrm>
        <a:graphic>
          <a:graphicData uri="http://schemas.openxmlformats.org/presentationml/2006/ole">
            <mc:AlternateContent xmlns:mc="http://schemas.openxmlformats.org/markup-compatibility/2006">
              <mc:Choice xmlns:v="urn:schemas-microsoft-com:vml" Requires="v">
                <p:oleObj name="Equation" r:id="rId15" imgW="812520" imgH="279360" progId="Equation.DSMT4">
                  <p:embed/>
                </p:oleObj>
              </mc:Choice>
              <mc:Fallback>
                <p:oleObj name="Equation" r:id="rId15" imgW="812520" imgH="279360" progId="Equation.DSMT4">
                  <p:embed/>
                  <p:pic>
                    <p:nvPicPr>
                      <p:cNvPr id="14" name="Object 14">
                        <a:extLst>
                          <a:ext uri="{FF2B5EF4-FFF2-40B4-BE49-F238E27FC236}">
                            <a16:creationId xmlns:a16="http://schemas.microsoft.com/office/drawing/2014/main" id="{8ABA869E-0027-4806-A274-B44561C91CB9}"/>
                          </a:ext>
                        </a:extLst>
                      </p:cNvPr>
                      <p:cNvPicPr>
                        <a:picLocks noChangeAspect="1" noChangeArrowheads="1"/>
                      </p:cNvPicPr>
                      <p:nvPr/>
                    </p:nvPicPr>
                    <p:blipFill>
                      <a:blip r:embed="rId16"/>
                      <a:srcRect/>
                      <a:stretch>
                        <a:fillRect/>
                      </a:stretch>
                    </p:blipFill>
                    <p:spPr bwMode="auto">
                      <a:xfrm>
                        <a:off x="1066800" y="4530725"/>
                        <a:ext cx="812800" cy="279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Text Box 9">
            <a:extLst>
              <a:ext uri="{FF2B5EF4-FFF2-40B4-BE49-F238E27FC236}">
                <a16:creationId xmlns:a16="http://schemas.microsoft.com/office/drawing/2014/main" id="{871BF793-DE4D-4B1A-A628-6068D79059B0}"/>
              </a:ext>
            </a:extLst>
          </p:cNvPr>
          <p:cNvSpPr txBox="1">
            <a:spLocks noChangeArrowheads="1"/>
          </p:cNvSpPr>
          <p:nvPr/>
        </p:nvSpPr>
        <p:spPr bwMode="auto">
          <a:xfrm>
            <a:off x="152400" y="4911804"/>
            <a:ext cx="3276600" cy="1107996"/>
          </a:xfrm>
          <a:prstGeom prst="rect">
            <a:avLst/>
          </a:prstGeom>
          <a:noFill/>
          <a:ln w="9525">
            <a:noFill/>
            <a:miter lim="800000"/>
            <a:headEnd/>
            <a:tailEnd/>
          </a:ln>
          <a:effectLst/>
        </p:spPr>
        <p:txBody>
          <a:bodyPr wrap="square">
            <a:spAutoFit/>
          </a:bodyPr>
          <a:lstStyle/>
          <a:p>
            <a:pPr>
              <a:spcBef>
                <a:spcPct val="50000"/>
              </a:spcBef>
            </a:pPr>
            <a:r>
              <a:rPr lang="en-CA" sz="2200" dirty="0">
                <a:solidFill>
                  <a:srgbClr val="FF3300"/>
                </a:solidFill>
              </a:rPr>
              <a:t>The minimum sum will occur if one of the values is -5</a:t>
            </a:r>
          </a:p>
        </p:txBody>
      </p:sp>
      <p:graphicFrame>
        <p:nvGraphicFramePr>
          <p:cNvPr id="16" name="Object 12">
            <a:extLst>
              <a:ext uri="{FF2B5EF4-FFF2-40B4-BE49-F238E27FC236}">
                <a16:creationId xmlns:a16="http://schemas.microsoft.com/office/drawing/2014/main" id="{060EFA8D-BA04-42A0-AE2E-8B2D28E000C2}"/>
              </a:ext>
            </a:extLst>
          </p:cNvPr>
          <p:cNvGraphicFramePr>
            <a:graphicFrameLocks noChangeAspect="1"/>
          </p:cNvGraphicFramePr>
          <p:nvPr>
            <p:extLst>
              <p:ext uri="{D42A27DB-BD31-4B8C-83A1-F6EECF244321}">
                <p14:modId xmlns:p14="http://schemas.microsoft.com/office/powerpoint/2010/main" val="3860867411"/>
              </p:ext>
            </p:extLst>
          </p:nvPr>
        </p:nvGraphicFramePr>
        <p:xfrm>
          <a:off x="4805363" y="2514600"/>
          <a:ext cx="2814637" cy="400050"/>
        </p:xfrm>
        <a:graphic>
          <a:graphicData uri="http://schemas.openxmlformats.org/presentationml/2006/ole">
            <mc:AlternateContent xmlns:mc="http://schemas.openxmlformats.org/markup-compatibility/2006">
              <mc:Choice xmlns:v="urn:schemas-microsoft-com:vml" Requires="v">
                <p:oleObj name="Equation" r:id="rId17" imgW="2412720" imgH="342720" progId="Equation.DSMT4">
                  <p:embed/>
                </p:oleObj>
              </mc:Choice>
              <mc:Fallback>
                <p:oleObj name="Equation" r:id="rId17" imgW="2412720" imgH="342720" progId="Equation.DSMT4">
                  <p:embed/>
                  <p:pic>
                    <p:nvPicPr>
                      <p:cNvPr id="16" name="Object 12">
                        <a:extLst>
                          <a:ext uri="{FF2B5EF4-FFF2-40B4-BE49-F238E27FC236}">
                            <a16:creationId xmlns:a16="http://schemas.microsoft.com/office/drawing/2014/main" id="{060EFA8D-BA04-42A0-AE2E-8B2D28E000C2}"/>
                          </a:ext>
                        </a:extLst>
                      </p:cNvPr>
                      <p:cNvPicPr>
                        <a:picLocks noChangeAspect="1" noChangeArrowheads="1"/>
                      </p:cNvPicPr>
                      <p:nvPr/>
                    </p:nvPicPr>
                    <p:blipFill>
                      <a:blip r:embed="rId18"/>
                      <a:srcRect/>
                      <a:stretch>
                        <a:fillRect/>
                      </a:stretch>
                    </p:blipFill>
                    <p:spPr bwMode="auto">
                      <a:xfrm>
                        <a:off x="4805363" y="2514600"/>
                        <a:ext cx="2814637" cy="400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2">
            <a:extLst>
              <a:ext uri="{FF2B5EF4-FFF2-40B4-BE49-F238E27FC236}">
                <a16:creationId xmlns:a16="http://schemas.microsoft.com/office/drawing/2014/main" id="{516279DC-F345-498F-86BD-88ADC5111087}"/>
              </a:ext>
            </a:extLst>
          </p:cNvPr>
          <p:cNvGraphicFramePr>
            <a:graphicFrameLocks noChangeAspect="1"/>
          </p:cNvGraphicFramePr>
          <p:nvPr>
            <p:extLst>
              <p:ext uri="{D42A27DB-BD31-4B8C-83A1-F6EECF244321}">
                <p14:modId xmlns:p14="http://schemas.microsoft.com/office/powerpoint/2010/main" val="758018829"/>
              </p:ext>
            </p:extLst>
          </p:nvPr>
        </p:nvGraphicFramePr>
        <p:xfrm>
          <a:off x="4800600" y="2971800"/>
          <a:ext cx="3792538" cy="577850"/>
        </p:xfrm>
        <a:graphic>
          <a:graphicData uri="http://schemas.openxmlformats.org/presentationml/2006/ole">
            <mc:AlternateContent xmlns:mc="http://schemas.openxmlformats.org/markup-compatibility/2006">
              <mc:Choice xmlns:v="urn:schemas-microsoft-com:vml" Requires="v">
                <p:oleObj name="Equation" r:id="rId19" imgW="3251160" imgH="495000" progId="Equation.DSMT4">
                  <p:embed/>
                </p:oleObj>
              </mc:Choice>
              <mc:Fallback>
                <p:oleObj name="Equation" r:id="rId19" imgW="3251160" imgH="495000" progId="Equation.DSMT4">
                  <p:embed/>
                  <p:pic>
                    <p:nvPicPr>
                      <p:cNvPr id="17" name="Object 12">
                        <a:extLst>
                          <a:ext uri="{FF2B5EF4-FFF2-40B4-BE49-F238E27FC236}">
                            <a16:creationId xmlns:a16="http://schemas.microsoft.com/office/drawing/2014/main" id="{516279DC-F345-498F-86BD-88ADC5111087}"/>
                          </a:ext>
                        </a:extLst>
                      </p:cNvPr>
                      <p:cNvPicPr>
                        <a:picLocks noChangeAspect="1" noChangeArrowheads="1"/>
                      </p:cNvPicPr>
                      <p:nvPr/>
                    </p:nvPicPr>
                    <p:blipFill>
                      <a:blip r:embed="rId20"/>
                      <a:srcRect/>
                      <a:stretch>
                        <a:fillRect/>
                      </a:stretch>
                    </p:blipFill>
                    <p:spPr bwMode="auto">
                      <a:xfrm>
                        <a:off x="4800600" y="2971800"/>
                        <a:ext cx="3792538" cy="577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2">
            <a:extLst>
              <a:ext uri="{FF2B5EF4-FFF2-40B4-BE49-F238E27FC236}">
                <a16:creationId xmlns:a16="http://schemas.microsoft.com/office/drawing/2014/main" id="{BDD6BC58-DB01-4200-86EA-8C41C88DC863}"/>
              </a:ext>
            </a:extLst>
          </p:cNvPr>
          <p:cNvGraphicFramePr>
            <a:graphicFrameLocks noChangeAspect="1"/>
          </p:cNvGraphicFramePr>
          <p:nvPr>
            <p:extLst>
              <p:ext uri="{D42A27DB-BD31-4B8C-83A1-F6EECF244321}">
                <p14:modId xmlns:p14="http://schemas.microsoft.com/office/powerpoint/2010/main" val="232411834"/>
              </p:ext>
            </p:extLst>
          </p:nvPr>
        </p:nvGraphicFramePr>
        <p:xfrm>
          <a:off x="4800600" y="3657600"/>
          <a:ext cx="963612" cy="325437"/>
        </p:xfrm>
        <a:graphic>
          <a:graphicData uri="http://schemas.openxmlformats.org/presentationml/2006/ole">
            <mc:AlternateContent xmlns:mc="http://schemas.openxmlformats.org/markup-compatibility/2006">
              <mc:Choice xmlns:v="urn:schemas-microsoft-com:vml" Requires="v">
                <p:oleObj name="Equation" r:id="rId21" imgW="825480" imgH="279360" progId="Equation.DSMT4">
                  <p:embed/>
                </p:oleObj>
              </mc:Choice>
              <mc:Fallback>
                <p:oleObj name="Equation" r:id="rId21" imgW="825480" imgH="279360" progId="Equation.DSMT4">
                  <p:embed/>
                  <p:pic>
                    <p:nvPicPr>
                      <p:cNvPr id="18" name="Object 12">
                        <a:extLst>
                          <a:ext uri="{FF2B5EF4-FFF2-40B4-BE49-F238E27FC236}">
                            <a16:creationId xmlns:a16="http://schemas.microsoft.com/office/drawing/2014/main" id="{BDD6BC58-DB01-4200-86EA-8C41C88DC863}"/>
                          </a:ext>
                        </a:extLst>
                      </p:cNvPr>
                      <p:cNvPicPr>
                        <a:picLocks noChangeAspect="1" noChangeArrowheads="1"/>
                      </p:cNvPicPr>
                      <p:nvPr/>
                    </p:nvPicPr>
                    <p:blipFill>
                      <a:blip r:embed="rId22"/>
                      <a:srcRect/>
                      <a:stretch>
                        <a:fillRect/>
                      </a:stretch>
                    </p:blipFill>
                    <p:spPr bwMode="auto">
                      <a:xfrm>
                        <a:off x="4800600" y="3657600"/>
                        <a:ext cx="963612" cy="325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 name="Text Box 9">
            <a:extLst>
              <a:ext uri="{FF2B5EF4-FFF2-40B4-BE49-F238E27FC236}">
                <a16:creationId xmlns:a16="http://schemas.microsoft.com/office/drawing/2014/main" id="{7D8DD4CE-B378-4847-9EBE-15B04D1EC0D1}"/>
              </a:ext>
            </a:extLst>
          </p:cNvPr>
          <p:cNvSpPr txBox="1">
            <a:spLocks noChangeArrowheads="1"/>
          </p:cNvSpPr>
          <p:nvPr/>
        </p:nvSpPr>
        <p:spPr bwMode="auto">
          <a:xfrm>
            <a:off x="4343400" y="4114800"/>
            <a:ext cx="4495800" cy="1107996"/>
          </a:xfrm>
          <a:prstGeom prst="rect">
            <a:avLst/>
          </a:prstGeom>
          <a:noFill/>
          <a:ln w="9525">
            <a:noFill/>
            <a:miter lim="800000"/>
            <a:headEnd/>
            <a:tailEnd/>
          </a:ln>
          <a:effectLst/>
        </p:spPr>
        <p:txBody>
          <a:bodyPr wrap="square">
            <a:spAutoFit/>
          </a:bodyPr>
          <a:lstStyle/>
          <a:p>
            <a:pPr>
              <a:spcBef>
                <a:spcPct val="50000"/>
              </a:spcBef>
            </a:pPr>
            <a:r>
              <a:rPr lang="en-CA" sz="2200" dirty="0">
                <a:solidFill>
                  <a:srgbClr val="FF3300"/>
                </a:solidFill>
              </a:rPr>
              <a:t>If two numbers have a difference of 10, the smallest possible sum of their squares is 50</a:t>
            </a:r>
          </a:p>
        </p:txBody>
      </p:sp>
    </p:spTree>
    <p:extLst>
      <p:ext uri="{BB962C8B-B14F-4D97-AF65-F5344CB8AC3E}">
        <p14:creationId xmlns:p14="http://schemas.microsoft.com/office/powerpoint/2010/main" val="331687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linds(horizontal)">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linds(horizontal)">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blinds(horizontal)">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blinds(horizontal)">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blinds(horizontal)">
                                      <p:cBhvr>
                                        <p:cTn id="52" dur="500"/>
                                        <p:tgtEl>
                                          <p:spTgt spid="16"/>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blinds(horizontal)">
                                      <p:cBhvr>
                                        <p:cTn id="57" dur="500"/>
                                        <p:tgtEl>
                                          <p:spTgt spid="17"/>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nodeType="click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blinds(horizontal)">
                                      <p:cBhvr>
                                        <p:cTn id="62" dur="500"/>
                                        <p:tgtEl>
                                          <p:spTgt spid="18"/>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blinds(horizontal)">
                                      <p:cBhvr>
                                        <p:cTn id="6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5" grpId="0"/>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915400" cy="4648200"/>
          </a:xfrm>
        </p:spPr>
        <p:txBody>
          <a:bodyPr>
            <a:noAutofit/>
          </a:bodyPr>
          <a:lstStyle/>
          <a:p>
            <a:r>
              <a:rPr lang="en-US" sz="2200" b="1" dirty="0">
                <a:solidFill>
                  <a:schemeClr val="tx1"/>
                </a:solidFill>
              </a:rPr>
              <a:t>Ex:</a:t>
            </a:r>
            <a:r>
              <a:rPr lang="en-US" sz="2200" dirty="0">
                <a:solidFill>
                  <a:schemeClr val="tx1"/>
                </a:solidFill>
              </a:rPr>
              <a:t> The height, “</a:t>
            </a:r>
            <a:r>
              <a:rPr lang="en-US" sz="2200" i="1" dirty="0">
                <a:solidFill>
                  <a:schemeClr val="tx1"/>
                </a:solidFill>
              </a:rPr>
              <a:t>h”</a:t>
            </a:r>
            <a:r>
              <a:rPr lang="en-US" sz="2200" dirty="0">
                <a:solidFill>
                  <a:schemeClr val="tx1"/>
                </a:solidFill>
              </a:rPr>
              <a:t> </a:t>
            </a:r>
            <a:r>
              <a:rPr lang="en-US" sz="2200" dirty="0" err="1">
                <a:solidFill>
                  <a:schemeClr val="tx1"/>
                </a:solidFill>
              </a:rPr>
              <a:t>metres</a:t>
            </a:r>
            <a:r>
              <a:rPr lang="en-US" sz="2200" dirty="0">
                <a:solidFill>
                  <a:schemeClr val="tx1"/>
                </a:solidFill>
              </a:rPr>
              <a:t>, of an infield fly ball “</a:t>
            </a:r>
            <a:r>
              <a:rPr lang="en-US" sz="2200" i="1" dirty="0">
                <a:solidFill>
                  <a:schemeClr val="tx1"/>
                </a:solidFill>
              </a:rPr>
              <a:t>t”</a:t>
            </a:r>
            <a:r>
              <a:rPr lang="en-US" sz="2200" dirty="0">
                <a:solidFill>
                  <a:schemeClr val="tx1"/>
                </a:solidFill>
              </a:rPr>
              <a:t> seconds after being hit is given by simplified formula : </a:t>
            </a:r>
            <a:r>
              <a:rPr lang="en-US" sz="2200" i="1" dirty="0">
                <a:solidFill>
                  <a:schemeClr val="tx1"/>
                </a:solidFill>
              </a:rPr>
              <a:t>h</a:t>
            </a:r>
            <a:r>
              <a:rPr lang="en-US" sz="2200" dirty="0">
                <a:solidFill>
                  <a:schemeClr val="tx1"/>
                </a:solidFill>
              </a:rPr>
              <a:t> = 30</a:t>
            </a:r>
            <a:r>
              <a:rPr lang="en-US" sz="2200" i="1" dirty="0">
                <a:solidFill>
                  <a:schemeClr val="tx1"/>
                </a:solidFill>
              </a:rPr>
              <a:t>t</a:t>
            </a:r>
            <a:r>
              <a:rPr lang="en-US" sz="2200" dirty="0">
                <a:solidFill>
                  <a:schemeClr val="tx1"/>
                </a:solidFill>
              </a:rPr>
              <a:t> – 5</a:t>
            </a:r>
            <a:r>
              <a:rPr lang="en-US" sz="2200" i="1" dirty="0">
                <a:solidFill>
                  <a:schemeClr val="tx1"/>
                </a:solidFill>
              </a:rPr>
              <a:t>t</a:t>
            </a:r>
            <a:r>
              <a:rPr lang="en-US" sz="2200" baseline="30000" dirty="0">
                <a:solidFill>
                  <a:schemeClr val="tx1"/>
                </a:solidFill>
              </a:rPr>
              <a:t>2</a:t>
            </a:r>
            <a:r>
              <a:rPr lang="en-US" sz="2200" dirty="0">
                <a:solidFill>
                  <a:schemeClr val="tx1"/>
                </a:solidFill>
              </a:rPr>
              <a:t>. </a:t>
            </a:r>
            <a:br>
              <a:rPr lang="en-US" sz="2200" dirty="0">
                <a:solidFill>
                  <a:schemeClr val="tx1"/>
                </a:solidFill>
              </a:rPr>
            </a:br>
            <a:br>
              <a:rPr lang="en-US" sz="2200" dirty="0">
                <a:solidFill>
                  <a:schemeClr val="tx1"/>
                </a:solidFill>
              </a:rPr>
            </a:br>
            <a:r>
              <a:rPr lang="en-US" sz="2200" dirty="0">
                <a:solidFill>
                  <a:schemeClr val="tx1"/>
                </a:solidFill>
              </a:rPr>
              <a:t>a) What is the height of the ball after 4 seconds?</a:t>
            </a:r>
            <a:br>
              <a:rPr lang="en-US" sz="2200" dirty="0">
                <a:solidFill>
                  <a:schemeClr val="tx1"/>
                </a:solidFill>
              </a:rPr>
            </a:br>
            <a:br>
              <a:rPr lang="en-US" sz="2200" dirty="0">
                <a:solidFill>
                  <a:schemeClr val="tx1"/>
                </a:solidFill>
              </a:rPr>
            </a:br>
            <a:r>
              <a:rPr lang="en-US" sz="2200" dirty="0">
                <a:solidFill>
                  <a:schemeClr val="tx1"/>
                </a:solidFill>
              </a:rPr>
              <a:t>b) How long after being hit is the ball at a height of 18 m?</a:t>
            </a:r>
            <a:br>
              <a:rPr lang="en-US" sz="2200" dirty="0">
                <a:solidFill>
                  <a:schemeClr val="tx1"/>
                </a:solidFill>
              </a:rPr>
            </a:br>
            <a:br>
              <a:rPr lang="en-US" sz="2200" dirty="0">
                <a:solidFill>
                  <a:schemeClr val="tx1"/>
                </a:solidFill>
              </a:rPr>
            </a:br>
            <a:r>
              <a:rPr lang="en-US" sz="2200" dirty="0">
                <a:solidFill>
                  <a:schemeClr val="tx1"/>
                </a:solidFill>
              </a:rPr>
              <a:t>c) When will the ball reach it’s maximum height?</a:t>
            </a:r>
            <a:br>
              <a:rPr lang="en-US" sz="2200" dirty="0">
                <a:solidFill>
                  <a:schemeClr val="tx1"/>
                </a:solidFill>
              </a:rPr>
            </a:br>
            <a:br>
              <a:rPr lang="en-US" sz="2200" dirty="0">
                <a:solidFill>
                  <a:schemeClr val="tx1"/>
                </a:solidFill>
              </a:rPr>
            </a:br>
            <a:r>
              <a:rPr lang="en-US" sz="2200" dirty="0">
                <a:solidFill>
                  <a:schemeClr val="tx1"/>
                </a:solidFill>
              </a:rPr>
              <a:t>D) what is the maximum height?</a:t>
            </a:r>
            <a:br>
              <a:rPr lang="en-US" sz="2200" dirty="0">
                <a:solidFill>
                  <a:schemeClr val="tx1"/>
                </a:solidFill>
              </a:rPr>
            </a:br>
            <a:br>
              <a:rPr lang="en-US" sz="2200" dirty="0">
                <a:solidFill>
                  <a:schemeClr val="tx1"/>
                </a:solidFill>
              </a:rPr>
            </a:br>
            <a:r>
              <a:rPr lang="en-US" sz="2200" dirty="0">
                <a:solidFill>
                  <a:schemeClr val="tx1"/>
                </a:solidFill>
              </a:rPr>
              <a:t>E) When will the ball hit the ground?</a:t>
            </a:r>
            <a:br>
              <a:rPr lang="en-US" sz="2200" dirty="0">
                <a:solidFill>
                  <a:schemeClr val="tx1"/>
                </a:solidFill>
              </a:rPr>
            </a:br>
            <a:br>
              <a:rPr lang="en-US" sz="2200" dirty="0">
                <a:solidFill>
                  <a:schemeClr val="tx1"/>
                </a:solidFill>
              </a:rPr>
            </a:br>
            <a:r>
              <a:rPr lang="en-US" sz="2200" dirty="0">
                <a:solidFill>
                  <a:schemeClr val="tx1"/>
                </a:solidFill>
              </a:rPr>
              <a:t>F) What is the domain and range of this scenario?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B7D7B-C85F-42FB-8228-C7198C2283AD}"/>
              </a:ext>
            </a:extLst>
          </p:cNvPr>
          <p:cNvSpPr>
            <a:spLocks noGrp="1"/>
          </p:cNvSpPr>
          <p:nvPr>
            <p:ph type="title"/>
          </p:nvPr>
        </p:nvSpPr>
        <p:spPr/>
        <p:txBody>
          <a:bodyPr/>
          <a:lstStyle/>
          <a:p>
            <a:endParaRPr lang="en-CA"/>
          </a:p>
        </p:txBody>
      </p:sp>
    </p:spTree>
    <p:extLst>
      <p:ext uri="{BB962C8B-B14F-4D97-AF65-F5344CB8AC3E}">
        <p14:creationId xmlns:p14="http://schemas.microsoft.com/office/powerpoint/2010/main" val="34555671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915400" cy="1805190"/>
          </a:xfrm>
        </p:spPr>
        <p:txBody>
          <a:bodyPr>
            <a:noAutofit/>
          </a:bodyPr>
          <a:lstStyle/>
          <a:p>
            <a:r>
              <a:rPr lang="en-US" sz="2400" b="1" dirty="0">
                <a:solidFill>
                  <a:schemeClr val="tx1"/>
                </a:solidFill>
              </a:rPr>
              <a:t>Ex:</a:t>
            </a:r>
            <a:r>
              <a:rPr lang="en-US" sz="2400" dirty="0">
                <a:solidFill>
                  <a:schemeClr val="tx1"/>
                </a:solidFill>
              </a:rPr>
              <a:t> The height, “</a:t>
            </a:r>
            <a:r>
              <a:rPr lang="en-US" sz="2400" i="1" dirty="0">
                <a:solidFill>
                  <a:schemeClr val="tx1"/>
                </a:solidFill>
              </a:rPr>
              <a:t>h”</a:t>
            </a:r>
            <a:r>
              <a:rPr lang="en-US" sz="2400" dirty="0">
                <a:solidFill>
                  <a:schemeClr val="tx1"/>
                </a:solidFill>
              </a:rPr>
              <a:t> </a:t>
            </a:r>
            <a:r>
              <a:rPr lang="en-US" sz="2400" dirty="0" err="1">
                <a:solidFill>
                  <a:schemeClr val="tx1"/>
                </a:solidFill>
              </a:rPr>
              <a:t>metres</a:t>
            </a:r>
            <a:r>
              <a:rPr lang="en-US" sz="2400" dirty="0">
                <a:solidFill>
                  <a:schemeClr val="tx1"/>
                </a:solidFill>
              </a:rPr>
              <a:t>, of an infield fly ball “</a:t>
            </a:r>
            <a:r>
              <a:rPr lang="en-US" sz="2400" i="1" dirty="0">
                <a:solidFill>
                  <a:schemeClr val="tx1"/>
                </a:solidFill>
              </a:rPr>
              <a:t>t”</a:t>
            </a:r>
            <a:r>
              <a:rPr lang="en-US" sz="2400" dirty="0">
                <a:solidFill>
                  <a:schemeClr val="tx1"/>
                </a:solidFill>
              </a:rPr>
              <a:t> seconds after being hit is given by simplified formula : </a:t>
            </a:r>
            <a:r>
              <a:rPr lang="en-US" sz="2400" i="1" dirty="0">
                <a:solidFill>
                  <a:schemeClr val="tx1"/>
                </a:solidFill>
              </a:rPr>
              <a:t>h</a:t>
            </a:r>
            <a:r>
              <a:rPr lang="en-US" sz="2400" dirty="0">
                <a:solidFill>
                  <a:schemeClr val="tx1"/>
                </a:solidFill>
              </a:rPr>
              <a:t> = 30</a:t>
            </a:r>
            <a:r>
              <a:rPr lang="en-US" sz="2400" i="1" dirty="0">
                <a:solidFill>
                  <a:schemeClr val="tx1"/>
                </a:solidFill>
              </a:rPr>
              <a:t>t</a:t>
            </a:r>
            <a:r>
              <a:rPr lang="en-US" sz="2400" dirty="0">
                <a:solidFill>
                  <a:schemeClr val="tx1"/>
                </a:solidFill>
              </a:rPr>
              <a:t> – 5</a:t>
            </a:r>
            <a:r>
              <a:rPr lang="en-US" sz="2400" i="1" dirty="0">
                <a:solidFill>
                  <a:schemeClr val="tx1"/>
                </a:solidFill>
              </a:rPr>
              <a:t>t</a:t>
            </a:r>
            <a:r>
              <a:rPr lang="en-US" sz="2400" baseline="30000" dirty="0">
                <a:solidFill>
                  <a:schemeClr val="tx1"/>
                </a:solidFill>
              </a:rPr>
              <a:t>2</a:t>
            </a:r>
            <a:r>
              <a:rPr lang="en-US" sz="2400" dirty="0">
                <a:solidFill>
                  <a:schemeClr val="tx1"/>
                </a:solidFill>
              </a:rPr>
              <a:t>. How long after being hit is the ball at a height of 18 m?</a:t>
            </a:r>
          </a:p>
        </p:txBody>
      </p:sp>
      <p:graphicFrame>
        <p:nvGraphicFramePr>
          <p:cNvPr id="3" name="Object 2"/>
          <p:cNvGraphicFramePr>
            <a:graphicFrameLocks noChangeAspect="1"/>
          </p:cNvGraphicFramePr>
          <p:nvPr/>
        </p:nvGraphicFramePr>
        <p:xfrm>
          <a:off x="790575" y="1676400"/>
          <a:ext cx="1993900" cy="381000"/>
        </p:xfrm>
        <a:graphic>
          <a:graphicData uri="http://schemas.openxmlformats.org/presentationml/2006/ole">
            <mc:AlternateContent xmlns:mc="http://schemas.openxmlformats.org/markup-compatibility/2006">
              <mc:Choice xmlns:v="urn:schemas-microsoft-com:vml" Requires="v">
                <p:oleObj name="Equation" r:id="rId3" imgW="1993680" imgH="380880" progId="Equation.DSMT4">
                  <p:embed/>
                </p:oleObj>
              </mc:Choice>
              <mc:Fallback>
                <p:oleObj name="Equation" r:id="rId3" imgW="1993680" imgH="380880" progId="Equation.DSMT4">
                  <p:embed/>
                  <p:pic>
                    <p:nvPicPr>
                      <p:cNvPr id="3"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0575" y="1676400"/>
                        <a:ext cx="1993900"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483" name="Object 3"/>
          <p:cNvGraphicFramePr>
            <a:graphicFrameLocks noChangeAspect="1"/>
          </p:cNvGraphicFramePr>
          <p:nvPr/>
        </p:nvGraphicFramePr>
        <p:xfrm>
          <a:off x="725488" y="2227262"/>
          <a:ext cx="2120900" cy="381000"/>
        </p:xfrm>
        <a:graphic>
          <a:graphicData uri="http://schemas.openxmlformats.org/presentationml/2006/ole">
            <mc:AlternateContent xmlns:mc="http://schemas.openxmlformats.org/markup-compatibility/2006">
              <mc:Choice xmlns:v="urn:schemas-microsoft-com:vml" Requires="v">
                <p:oleObj name="Equation" r:id="rId5" imgW="2120760" imgH="380880" progId="Equation.DSMT4">
                  <p:embed/>
                </p:oleObj>
              </mc:Choice>
              <mc:Fallback>
                <p:oleObj name="Equation" r:id="rId5" imgW="2120760" imgH="380880" progId="Equation.DSMT4">
                  <p:embed/>
                  <p:pic>
                    <p:nvPicPr>
                      <p:cNvPr id="20483"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5488" y="2227262"/>
                        <a:ext cx="2120900"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490" name="Object 10"/>
          <p:cNvGraphicFramePr>
            <a:graphicFrameLocks noChangeAspect="1"/>
          </p:cNvGraphicFramePr>
          <p:nvPr/>
        </p:nvGraphicFramePr>
        <p:xfrm>
          <a:off x="5628448" y="2543019"/>
          <a:ext cx="1663700" cy="952500"/>
        </p:xfrm>
        <a:graphic>
          <a:graphicData uri="http://schemas.openxmlformats.org/presentationml/2006/ole">
            <mc:AlternateContent xmlns:mc="http://schemas.openxmlformats.org/markup-compatibility/2006">
              <mc:Choice xmlns:v="urn:schemas-microsoft-com:vml" Requires="v">
                <p:oleObj name="Equation" r:id="rId7" imgW="1663560" imgH="952200" progId="Equation.DSMT4">
                  <p:embed/>
                </p:oleObj>
              </mc:Choice>
              <mc:Fallback>
                <p:oleObj name="Equation" r:id="rId7" imgW="1663560" imgH="952200" progId="Equation.DSMT4">
                  <p:embed/>
                  <p:pic>
                    <p:nvPicPr>
                      <p:cNvPr id="20490" name="Object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28448" y="2543019"/>
                        <a:ext cx="1663700" cy="952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491" name="Object 11"/>
          <p:cNvGraphicFramePr>
            <a:graphicFrameLocks noChangeAspect="1"/>
          </p:cNvGraphicFramePr>
          <p:nvPr/>
        </p:nvGraphicFramePr>
        <p:xfrm>
          <a:off x="5614495" y="3784935"/>
          <a:ext cx="1816100" cy="393700"/>
        </p:xfrm>
        <a:graphic>
          <a:graphicData uri="http://schemas.openxmlformats.org/presentationml/2006/ole">
            <mc:AlternateContent xmlns:mc="http://schemas.openxmlformats.org/markup-compatibility/2006">
              <mc:Choice xmlns:v="urn:schemas-microsoft-com:vml" Requires="v">
                <p:oleObj name="Equation" r:id="rId9" imgW="1815840" imgH="393480" progId="Equation.DSMT4">
                  <p:embed/>
                </p:oleObj>
              </mc:Choice>
              <mc:Fallback>
                <p:oleObj name="Equation" r:id="rId9" imgW="1815840" imgH="393480" progId="Equation.DSMT4">
                  <p:embed/>
                  <p:pic>
                    <p:nvPicPr>
                      <p:cNvPr id="20491" name="Object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614495" y="3784935"/>
                        <a:ext cx="1816100" cy="39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494" name="Object 14"/>
          <p:cNvGraphicFramePr>
            <a:graphicFrameLocks noChangeAspect="1"/>
          </p:cNvGraphicFramePr>
          <p:nvPr/>
        </p:nvGraphicFramePr>
        <p:xfrm>
          <a:off x="5562600" y="1371600"/>
          <a:ext cx="1663700" cy="952500"/>
        </p:xfrm>
        <a:graphic>
          <a:graphicData uri="http://schemas.openxmlformats.org/presentationml/2006/ole">
            <mc:AlternateContent xmlns:mc="http://schemas.openxmlformats.org/markup-compatibility/2006">
              <mc:Choice xmlns:v="urn:schemas-microsoft-com:vml" Requires="v">
                <p:oleObj name="Equation" r:id="rId11" imgW="1663560" imgH="952200" progId="Equation.DSMT4">
                  <p:embed/>
                </p:oleObj>
              </mc:Choice>
              <mc:Fallback>
                <p:oleObj name="Equation" r:id="rId11" imgW="1663560" imgH="952200" progId="Equation.DSMT4">
                  <p:embed/>
                  <p:pic>
                    <p:nvPicPr>
                      <p:cNvPr id="20494" name="Object 1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562600" y="1371600"/>
                        <a:ext cx="1663700" cy="952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495" name="Object 15"/>
          <p:cNvGraphicFramePr>
            <a:graphicFrameLocks noChangeAspect="1"/>
          </p:cNvGraphicFramePr>
          <p:nvPr/>
        </p:nvGraphicFramePr>
        <p:xfrm>
          <a:off x="5819952" y="4665305"/>
          <a:ext cx="1663700" cy="952500"/>
        </p:xfrm>
        <a:graphic>
          <a:graphicData uri="http://schemas.openxmlformats.org/presentationml/2006/ole">
            <mc:AlternateContent xmlns:mc="http://schemas.openxmlformats.org/markup-compatibility/2006">
              <mc:Choice xmlns:v="urn:schemas-microsoft-com:vml" Requires="v">
                <p:oleObj name="Equation" r:id="rId13" imgW="1663560" imgH="952200" progId="Equation.DSMT4">
                  <p:embed/>
                </p:oleObj>
              </mc:Choice>
              <mc:Fallback>
                <p:oleObj name="Equation" r:id="rId13" imgW="1663560" imgH="952200" progId="Equation.DSMT4">
                  <p:embed/>
                  <p:pic>
                    <p:nvPicPr>
                      <p:cNvPr id="20495" name="Object 1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819952" y="4665305"/>
                        <a:ext cx="1663700" cy="952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496" name="Object 16"/>
          <p:cNvGraphicFramePr>
            <a:graphicFrameLocks noChangeAspect="1"/>
          </p:cNvGraphicFramePr>
          <p:nvPr/>
        </p:nvGraphicFramePr>
        <p:xfrm>
          <a:off x="5727700" y="5804931"/>
          <a:ext cx="1816100" cy="393700"/>
        </p:xfrm>
        <a:graphic>
          <a:graphicData uri="http://schemas.openxmlformats.org/presentationml/2006/ole">
            <mc:AlternateContent xmlns:mc="http://schemas.openxmlformats.org/markup-compatibility/2006">
              <mc:Choice xmlns:v="urn:schemas-microsoft-com:vml" Requires="v">
                <p:oleObj name="Equation" r:id="rId15" imgW="1815840" imgH="393480" progId="Equation.DSMT4">
                  <p:embed/>
                </p:oleObj>
              </mc:Choice>
              <mc:Fallback>
                <p:oleObj name="Equation" r:id="rId15" imgW="1815840" imgH="393480" progId="Equation.DSMT4">
                  <p:embed/>
                  <p:pic>
                    <p:nvPicPr>
                      <p:cNvPr id="20496" name="Object 1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727700" y="5804931"/>
                        <a:ext cx="1816100" cy="39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Object 3"/>
          <p:cNvGraphicFramePr>
            <a:graphicFrameLocks noChangeAspect="1"/>
          </p:cNvGraphicFramePr>
          <p:nvPr/>
        </p:nvGraphicFramePr>
        <p:xfrm>
          <a:off x="838200" y="2751137"/>
          <a:ext cx="2895600" cy="584200"/>
        </p:xfrm>
        <a:graphic>
          <a:graphicData uri="http://schemas.openxmlformats.org/presentationml/2006/ole">
            <mc:AlternateContent xmlns:mc="http://schemas.openxmlformats.org/markup-compatibility/2006">
              <mc:Choice xmlns:v="urn:schemas-microsoft-com:vml" Requires="v">
                <p:oleObj name="Equation" r:id="rId17" imgW="2895480" imgH="583920" progId="Equation.DSMT4">
                  <p:embed/>
                </p:oleObj>
              </mc:Choice>
              <mc:Fallback>
                <p:oleObj name="Equation" r:id="rId17" imgW="2895480" imgH="583920" progId="Equation.DSMT4">
                  <p:embed/>
                  <p:pic>
                    <p:nvPicPr>
                      <p:cNvPr id="16" name="Object 3"/>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38200" y="2751137"/>
                        <a:ext cx="2895600" cy="584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3"/>
          <p:cNvGraphicFramePr>
            <a:graphicFrameLocks noChangeAspect="1"/>
          </p:cNvGraphicFramePr>
          <p:nvPr/>
        </p:nvGraphicFramePr>
        <p:xfrm>
          <a:off x="838200" y="3386137"/>
          <a:ext cx="2755900" cy="584200"/>
        </p:xfrm>
        <a:graphic>
          <a:graphicData uri="http://schemas.openxmlformats.org/presentationml/2006/ole">
            <mc:AlternateContent xmlns:mc="http://schemas.openxmlformats.org/markup-compatibility/2006">
              <mc:Choice xmlns:v="urn:schemas-microsoft-com:vml" Requires="v">
                <p:oleObj name="Equation" r:id="rId19" imgW="2755800" imgH="583920" progId="Equation.DSMT4">
                  <p:embed/>
                </p:oleObj>
              </mc:Choice>
              <mc:Fallback>
                <p:oleObj name="Equation" r:id="rId19" imgW="2755800" imgH="583920" progId="Equation.DSMT4">
                  <p:embed/>
                  <p:pic>
                    <p:nvPicPr>
                      <p:cNvPr id="17" name="Object 3"/>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838200" y="3386137"/>
                        <a:ext cx="2755900" cy="584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3"/>
          <p:cNvGraphicFramePr>
            <a:graphicFrameLocks noChangeAspect="1"/>
          </p:cNvGraphicFramePr>
          <p:nvPr/>
        </p:nvGraphicFramePr>
        <p:xfrm>
          <a:off x="838200" y="3995737"/>
          <a:ext cx="3733800" cy="584200"/>
        </p:xfrm>
        <a:graphic>
          <a:graphicData uri="http://schemas.openxmlformats.org/presentationml/2006/ole">
            <mc:AlternateContent xmlns:mc="http://schemas.openxmlformats.org/markup-compatibility/2006">
              <mc:Choice xmlns:v="urn:schemas-microsoft-com:vml" Requires="v">
                <p:oleObj name="Equation" r:id="rId21" imgW="3733560" imgH="583920" progId="Equation.DSMT4">
                  <p:embed/>
                </p:oleObj>
              </mc:Choice>
              <mc:Fallback>
                <p:oleObj name="Equation" r:id="rId21" imgW="3733560" imgH="583920" progId="Equation.DSMT4">
                  <p:embed/>
                  <p:pic>
                    <p:nvPicPr>
                      <p:cNvPr id="18" name="Object 3"/>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838200" y="3995737"/>
                        <a:ext cx="3733800" cy="584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 name="Object 3"/>
          <p:cNvGraphicFramePr>
            <a:graphicFrameLocks noChangeAspect="1"/>
          </p:cNvGraphicFramePr>
          <p:nvPr/>
        </p:nvGraphicFramePr>
        <p:xfrm>
          <a:off x="838200" y="4656137"/>
          <a:ext cx="4876800" cy="584200"/>
        </p:xfrm>
        <a:graphic>
          <a:graphicData uri="http://schemas.openxmlformats.org/presentationml/2006/ole">
            <mc:AlternateContent xmlns:mc="http://schemas.openxmlformats.org/markup-compatibility/2006">
              <mc:Choice xmlns:v="urn:schemas-microsoft-com:vml" Requires="v">
                <p:oleObj name="Equation" r:id="rId23" imgW="4876560" imgH="583920" progId="Equation.DSMT4">
                  <p:embed/>
                </p:oleObj>
              </mc:Choice>
              <mc:Fallback>
                <p:oleObj name="Equation" r:id="rId23" imgW="4876560" imgH="583920" progId="Equation.DSMT4">
                  <p:embed/>
                  <p:pic>
                    <p:nvPicPr>
                      <p:cNvPr id="19" name="Object 3"/>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838200" y="4656137"/>
                        <a:ext cx="4876800" cy="584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 name="Object 3"/>
          <p:cNvGraphicFramePr>
            <a:graphicFrameLocks noChangeAspect="1"/>
          </p:cNvGraphicFramePr>
          <p:nvPr/>
        </p:nvGraphicFramePr>
        <p:xfrm>
          <a:off x="838200" y="5316537"/>
          <a:ext cx="2667000" cy="558800"/>
        </p:xfrm>
        <a:graphic>
          <a:graphicData uri="http://schemas.openxmlformats.org/presentationml/2006/ole">
            <mc:AlternateContent xmlns:mc="http://schemas.openxmlformats.org/markup-compatibility/2006">
              <mc:Choice xmlns:v="urn:schemas-microsoft-com:vml" Requires="v">
                <p:oleObj name="Equation" r:id="rId25" imgW="2666880" imgH="558720" progId="Equation.DSMT4">
                  <p:embed/>
                </p:oleObj>
              </mc:Choice>
              <mc:Fallback>
                <p:oleObj name="Equation" r:id="rId25" imgW="2666880" imgH="558720" progId="Equation.DSMT4">
                  <p:embed/>
                  <p:pic>
                    <p:nvPicPr>
                      <p:cNvPr id="20" name="Object 3"/>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838200" y="5316537"/>
                        <a:ext cx="2667000" cy="558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 name="Object 3"/>
          <p:cNvGraphicFramePr>
            <a:graphicFrameLocks noChangeAspect="1"/>
          </p:cNvGraphicFramePr>
          <p:nvPr/>
        </p:nvGraphicFramePr>
        <p:xfrm>
          <a:off x="457200" y="5830887"/>
          <a:ext cx="1993900" cy="850900"/>
        </p:xfrm>
        <a:graphic>
          <a:graphicData uri="http://schemas.openxmlformats.org/presentationml/2006/ole">
            <mc:AlternateContent xmlns:mc="http://schemas.openxmlformats.org/markup-compatibility/2006">
              <mc:Choice xmlns:v="urn:schemas-microsoft-com:vml" Requires="v">
                <p:oleObj name="Equation" r:id="rId27" imgW="1993680" imgH="850680" progId="Equation.DSMT4">
                  <p:embed/>
                </p:oleObj>
              </mc:Choice>
              <mc:Fallback>
                <p:oleObj name="Equation" r:id="rId27" imgW="1993680" imgH="850680" progId="Equation.DSMT4">
                  <p:embed/>
                  <p:pic>
                    <p:nvPicPr>
                      <p:cNvPr id="21" name="Object 3"/>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457200" y="5830887"/>
                        <a:ext cx="1993900" cy="850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754613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0483"/>
                                        </p:tgtEl>
                                        <p:attrNameLst>
                                          <p:attrName>style.visibility</p:attrName>
                                        </p:attrNameLst>
                                      </p:cBhvr>
                                      <p:to>
                                        <p:strVal val="visible"/>
                                      </p:to>
                                    </p:set>
                                    <p:animEffect transition="in" filter="blinds(horizontal)">
                                      <p:cBhvr>
                                        <p:cTn id="12" dur="500"/>
                                        <p:tgtEl>
                                          <p:spTgt spid="2048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linds(horizontal)">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linds(horizontal)">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blinds(horizontal)">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blinds(horizontal)">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blinds(horizontal)">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blinds(horizontal)">
                                      <p:cBhvr>
                                        <p:cTn id="42" dur="500"/>
                                        <p:tgtEl>
                                          <p:spTgt spid="21"/>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20494"/>
                                        </p:tgtEl>
                                        <p:attrNameLst>
                                          <p:attrName>style.visibility</p:attrName>
                                        </p:attrNameLst>
                                      </p:cBhvr>
                                      <p:to>
                                        <p:strVal val="visible"/>
                                      </p:to>
                                    </p:set>
                                    <p:animEffect transition="in" filter="blinds(horizontal)">
                                      <p:cBhvr>
                                        <p:cTn id="47" dur="500"/>
                                        <p:tgtEl>
                                          <p:spTgt spid="20494"/>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20490"/>
                                        </p:tgtEl>
                                        <p:attrNameLst>
                                          <p:attrName>style.visibility</p:attrName>
                                        </p:attrNameLst>
                                      </p:cBhvr>
                                      <p:to>
                                        <p:strVal val="visible"/>
                                      </p:to>
                                    </p:set>
                                    <p:animEffect transition="in" filter="blinds(horizontal)">
                                      <p:cBhvr>
                                        <p:cTn id="52" dur="500"/>
                                        <p:tgtEl>
                                          <p:spTgt spid="20490"/>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20491"/>
                                        </p:tgtEl>
                                        <p:attrNameLst>
                                          <p:attrName>style.visibility</p:attrName>
                                        </p:attrNameLst>
                                      </p:cBhvr>
                                      <p:to>
                                        <p:strVal val="visible"/>
                                      </p:to>
                                    </p:set>
                                    <p:animEffect transition="in" filter="blinds(horizontal)">
                                      <p:cBhvr>
                                        <p:cTn id="57" dur="500"/>
                                        <p:tgtEl>
                                          <p:spTgt spid="20491"/>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nodeType="clickEffect">
                                  <p:stCondLst>
                                    <p:cond delay="0"/>
                                  </p:stCondLst>
                                  <p:childTnLst>
                                    <p:set>
                                      <p:cBhvr>
                                        <p:cTn id="61" dur="1" fill="hold">
                                          <p:stCondLst>
                                            <p:cond delay="0"/>
                                          </p:stCondLst>
                                        </p:cTn>
                                        <p:tgtEl>
                                          <p:spTgt spid="20495"/>
                                        </p:tgtEl>
                                        <p:attrNameLst>
                                          <p:attrName>style.visibility</p:attrName>
                                        </p:attrNameLst>
                                      </p:cBhvr>
                                      <p:to>
                                        <p:strVal val="visible"/>
                                      </p:to>
                                    </p:set>
                                    <p:animEffect transition="in" filter="blinds(horizontal)">
                                      <p:cBhvr>
                                        <p:cTn id="62" dur="500"/>
                                        <p:tgtEl>
                                          <p:spTgt spid="20495"/>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nodeType="clickEffect">
                                  <p:stCondLst>
                                    <p:cond delay="0"/>
                                  </p:stCondLst>
                                  <p:childTnLst>
                                    <p:set>
                                      <p:cBhvr>
                                        <p:cTn id="66" dur="1" fill="hold">
                                          <p:stCondLst>
                                            <p:cond delay="0"/>
                                          </p:stCondLst>
                                        </p:cTn>
                                        <p:tgtEl>
                                          <p:spTgt spid="20496"/>
                                        </p:tgtEl>
                                        <p:attrNameLst>
                                          <p:attrName>style.visibility</p:attrName>
                                        </p:attrNameLst>
                                      </p:cBhvr>
                                      <p:to>
                                        <p:strVal val="visible"/>
                                      </p:to>
                                    </p:set>
                                    <p:animEffect transition="in" filter="blinds(horizontal)">
                                      <p:cBhvr>
                                        <p:cTn id="67" dur="500"/>
                                        <p:tgtEl>
                                          <p:spTgt spid="204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204716" y="163770"/>
            <a:ext cx="8479549" cy="1801504"/>
          </a:xfrm>
        </p:spPr>
        <p:txBody>
          <a:bodyPr>
            <a:normAutofit fontScale="90000"/>
          </a:bodyPr>
          <a:lstStyle/>
          <a:p>
            <a:r>
              <a:rPr lang="en-CA" sz="2300" dirty="0"/>
              <a:t>Ex# A farmer wants to build a rectangular barn using 100 meters of fencing for his cows and chickens.  However, he needs to separate the two groups of animals and needs to make the largest possible area.  Determine the dimensions for the barn.</a:t>
            </a:r>
          </a:p>
        </p:txBody>
      </p:sp>
      <p:sp>
        <p:nvSpPr>
          <p:cNvPr id="29" name="Text Box 5"/>
          <p:cNvSpPr txBox="1">
            <a:spLocks noChangeArrowheads="1"/>
          </p:cNvSpPr>
          <p:nvPr/>
        </p:nvSpPr>
        <p:spPr bwMode="auto">
          <a:xfrm>
            <a:off x="5084763" y="6613525"/>
            <a:ext cx="40592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000" dirty="0"/>
              <a:t>© Copyright all rights reserved to Homework depot: </a:t>
            </a:r>
            <a:r>
              <a:rPr lang="en-US" sz="1000" dirty="0">
                <a:hlinkClick r:id="rId3"/>
              </a:rPr>
              <a:t>www.BCMath.ca</a:t>
            </a:r>
            <a:r>
              <a:rPr lang="en-US" sz="1000" dirty="0"/>
              <a:t> </a:t>
            </a:r>
          </a:p>
        </p:txBody>
      </p:sp>
      <p:sp>
        <p:nvSpPr>
          <p:cNvPr id="27" name="Content Placeholder 26">
            <a:extLst>
              <a:ext uri="{FF2B5EF4-FFF2-40B4-BE49-F238E27FC236}">
                <a16:creationId xmlns:a16="http://schemas.microsoft.com/office/drawing/2014/main" id="{58BF5268-14E6-4E5A-95E7-CE38C85E3AC4}"/>
              </a:ext>
            </a:extLst>
          </p:cNvPr>
          <p:cNvSpPr>
            <a:spLocks noGrp="1"/>
          </p:cNvSpPr>
          <p:nvPr>
            <p:ph sz="quarter" idx="1"/>
          </p:nvPr>
        </p:nvSpPr>
        <p:spPr>
          <a:xfrm>
            <a:off x="228600" y="2057400"/>
            <a:ext cx="8458200" cy="4187952"/>
          </a:xfrm>
        </p:spPr>
        <p:txBody>
          <a:bodyPr/>
          <a:lstStyle/>
          <a:p>
            <a:pPr marL="0" indent="0">
              <a:buNone/>
            </a:pPr>
            <a:r>
              <a:rPr lang="en-CA" dirty="0"/>
              <a:t>a) Draw a diagram showing  how this barn would look like</a:t>
            </a:r>
          </a:p>
          <a:p>
            <a:pPr marL="0" indent="0">
              <a:buNone/>
            </a:pPr>
            <a:br>
              <a:rPr lang="en-CA" dirty="0"/>
            </a:br>
            <a:r>
              <a:rPr lang="en-CA" dirty="0"/>
              <a:t>b) Write an equation for the perimeter and the variables used to represent the length and width</a:t>
            </a:r>
          </a:p>
          <a:p>
            <a:pPr marL="0" indent="0">
              <a:buNone/>
            </a:pPr>
            <a:endParaRPr lang="en-CA" dirty="0"/>
          </a:p>
          <a:p>
            <a:pPr marL="0" indent="0">
              <a:buNone/>
            </a:pPr>
            <a:r>
              <a:rPr lang="en-CA" dirty="0"/>
              <a:t>c) Write an equation for the area of the barn</a:t>
            </a:r>
          </a:p>
          <a:p>
            <a:pPr marL="0" indent="0">
              <a:buNone/>
            </a:pPr>
            <a:endParaRPr lang="en-CA" dirty="0"/>
          </a:p>
          <a:p>
            <a:pPr marL="0" indent="0">
              <a:buNone/>
            </a:pPr>
            <a:r>
              <a:rPr lang="en-CA" dirty="0"/>
              <a:t>d) Determine the dimension of the barn and the maximum area </a:t>
            </a:r>
          </a:p>
        </p:txBody>
      </p:sp>
    </p:spTree>
    <p:extLst>
      <p:ext uri="{BB962C8B-B14F-4D97-AF65-F5344CB8AC3E}">
        <p14:creationId xmlns:p14="http://schemas.microsoft.com/office/powerpoint/2010/main" val="27196304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204716" y="163770"/>
            <a:ext cx="8479549" cy="1801504"/>
          </a:xfrm>
        </p:spPr>
        <p:txBody>
          <a:bodyPr>
            <a:normAutofit fontScale="90000"/>
          </a:bodyPr>
          <a:lstStyle/>
          <a:p>
            <a:r>
              <a:rPr lang="en-CA" sz="2300" dirty="0"/>
              <a:t>Ex#3) A farmer wants to build a rectangular barn using 100 meters of fencing for his cows and chickens.  However, he needs to separate the two groups of animals and needs to make the largest possible area.  Determine the dimensions for the barn.</a:t>
            </a:r>
          </a:p>
        </p:txBody>
      </p:sp>
      <p:sp>
        <p:nvSpPr>
          <p:cNvPr id="20484" name="Rectangle 4"/>
          <p:cNvSpPr>
            <a:spLocks noChangeArrowheads="1"/>
          </p:cNvSpPr>
          <p:nvPr/>
        </p:nvSpPr>
        <p:spPr bwMode="auto">
          <a:xfrm>
            <a:off x="506316" y="2497539"/>
            <a:ext cx="2683159" cy="1487607"/>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0485" name="Line 5"/>
          <p:cNvSpPr>
            <a:spLocks noChangeShapeType="1"/>
          </p:cNvSpPr>
          <p:nvPr/>
        </p:nvSpPr>
        <p:spPr bwMode="auto">
          <a:xfrm>
            <a:off x="1847895" y="2497539"/>
            <a:ext cx="0" cy="148760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5" name="Line 6"/>
          <p:cNvSpPr>
            <a:spLocks noChangeShapeType="1"/>
          </p:cNvSpPr>
          <p:nvPr/>
        </p:nvSpPr>
        <p:spPr bwMode="auto">
          <a:xfrm>
            <a:off x="506316" y="2304598"/>
            <a:ext cx="2683159" cy="0"/>
          </a:xfrm>
          <a:prstGeom prst="line">
            <a:avLst/>
          </a:prstGeom>
          <a:noFill/>
          <a:ln w="9525">
            <a:solidFill>
              <a:srgbClr val="FF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aphicFrame>
        <p:nvGraphicFramePr>
          <p:cNvPr id="6" name="Object 7"/>
          <p:cNvGraphicFramePr>
            <a:graphicFrameLocks noChangeAspect="1"/>
          </p:cNvGraphicFramePr>
          <p:nvPr/>
        </p:nvGraphicFramePr>
        <p:xfrm>
          <a:off x="1698670" y="1945823"/>
          <a:ext cx="298450" cy="358775"/>
        </p:xfrm>
        <a:graphic>
          <a:graphicData uri="http://schemas.openxmlformats.org/presentationml/2006/ole">
            <mc:AlternateContent xmlns:mc="http://schemas.openxmlformats.org/markup-compatibility/2006">
              <mc:Choice xmlns:v="urn:schemas-microsoft-com:vml" Requires="v">
                <p:oleObj name="Equation" r:id="rId3" imgW="126835" imgH="152202" progId="Equation.DSMT4">
                  <p:embed/>
                </p:oleObj>
              </mc:Choice>
              <mc:Fallback>
                <p:oleObj name="Equation" r:id="rId3" imgW="126835" imgH="152202" progId="Equation.DSMT4">
                  <p:embed/>
                  <p:pic>
                    <p:nvPicPr>
                      <p:cNvPr id="6"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8670" y="1945823"/>
                        <a:ext cx="298450" cy="358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Line 9"/>
          <p:cNvSpPr>
            <a:spLocks noChangeShapeType="1"/>
          </p:cNvSpPr>
          <p:nvPr/>
        </p:nvSpPr>
        <p:spPr bwMode="auto">
          <a:xfrm>
            <a:off x="419666" y="2497539"/>
            <a:ext cx="0" cy="1487608"/>
          </a:xfrm>
          <a:prstGeom prst="line">
            <a:avLst/>
          </a:prstGeom>
          <a:noFill/>
          <a:ln w="22225">
            <a:solidFill>
              <a:srgbClr val="FF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aphicFrame>
        <p:nvGraphicFramePr>
          <p:cNvPr id="8" name="Object 13"/>
          <p:cNvGraphicFramePr>
            <a:graphicFrameLocks noChangeAspect="1"/>
          </p:cNvGraphicFramePr>
          <p:nvPr/>
        </p:nvGraphicFramePr>
        <p:xfrm>
          <a:off x="16441" y="3010069"/>
          <a:ext cx="403225" cy="374650"/>
        </p:xfrm>
        <a:graphic>
          <a:graphicData uri="http://schemas.openxmlformats.org/presentationml/2006/ole">
            <mc:AlternateContent xmlns:mc="http://schemas.openxmlformats.org/markup-compatibility/2006">
              <mc:Choice xmlns:v="urn:schemas-microsoft-com:vml" Requires="v">
                <p:oleObj name="Equation" r:id="rId5" imgW="177492" imgH="164814" progId="Equation.DSMT4">
                  <p:embed/>
                </p:oleObj>
              </mc:Choice>
              <mc:Fallback>
                <p:oleObj name="Equation" r:id="rId5" imgW="177492" imgH="164814" progId="Equation.DSMT4">
                  <p:embed/>
                  <p:pic>
                    <p:nvPicPr>
                      <p:cNvPr id="8" name="Object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441" y="3010069"/>
                        <a:ext cx="403225" cy="374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13"/>
          <p:cNvGraphicFramePr>
            <a:graphicFrameLocks noChangeAspect="1"/>
          </p:cNvGraphicFramePr>
          <p:nvPr/>
        </p:nvGraphicFramePr>
        <p:xfrm>
          <a:off x="1444670" y="3010070"/>
          <a:ext cx="403225" cy="374650"/>
        </p:xfrm>
        <a:graphic>
          <a:graphicData uri="http://schemas.openxmlformats.org/presentationml/2006/ole">
            <mc:AlternateContent xmlns:mc="http://schemas.openxmlformats.org/markup-compatibility/2006">
              <mc:Choice xmlns:v="urn:schemas-microsoft-com:vml" Requires="v">
                <p:oleObj name="Equation" r:id="rId7" imgW="177492" imgH="164814" progId="Equation.DSMT4">
                  <p:embed/>
                </p:oleObj>
              </mc:Choice>
              <mc:Fallback>
                <p:oleObj name="Equation" r:id="rId7" imgW="177492" imgH="164814" progId="Equation.DSMT4">
                  <p:embed/>
                  <p:pic>
                    <p:nvPicPr>
                      <p:cNvPr id="9" name="Object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44670" y="3010070"/>
                        <a:ext cx="403225" cy="374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13"/>
          <p:cNvGraphicFramePr>
            <a:graphicFrameLocks noChangeAspect="1"/>
          </p:cNvGraphicFramePr>
          <p:nvPr/>
        </p:nvGraphicFramePr>
        <p:xfrm>
          <a:off x="2872899" y="3010071"/>
          <a:ext cx="403225" cy="374650"/>
        </p:xfrm>
        <a:graphic>
          <a:graphicData uri="http://schemas.openxmlformats.org/presentationml/2006/ole">
            <mc:AlternateContent xmlns:mc="http://schemas.openxmlformats.org/markup-compatibility/2006">
              <mc:Choice xmlns:v="urn:schemas-microsoft-com:vml" Requires="v">
                <p:oleObj name="Equation" r:id="rId9" imgW="177492" imgH="164814" progId="Equation.DSMT4">
                  <p:embed/>
                </p:oleObj>
              </mc:Choice>
              <mc:Fallback>
                <p:oleObj name="Equation" r:id="rId9" imgW="177492" imgH="164814" progId="Equation.DSMT4">
                  <p:embed/>
                  <p:pic>
                    <p:nvPicPr>
                      <p:cNvPr id="10" name="Object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72899" y="3010071"/>
                        <a:ext cx="403225" cy="374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7"/>
          <p:cNvGraphicFramePr>
            <a:graphicFrameLocks noChangeAspect="1"/>
          </p:cNvGraphicFramePr>
          <p:nvPr/>
        </p:nvGraphicFramePr>
        <p:xfrm>
          <a:off x="1698670" y="3951844"/>
          <a:ext cx="298450" cy="358775"/>
        </p:xfrm>
        <a:graphic>
          <a:graphicData uri="http://schemas.openxmlformats.org/presentationml/2006/ole">
            <mc:AlternateContent xmlns:mc="http://schemas.openxmlformats.org/markup-compatibility/2006">
              <mc:Choice xmlns:v="urn:schemas-microsoft-com:vml" Requires="v">
                <p:oleObj name="Equation" r:id="rId10" imgW="126835" imgH="152202" progId="Equation.DSMT4">
                  <p:embed/>
                </p:oleObj>
              </mc:Choice>
              <mc:Fallback>
                <p:oleObj name="Equation" r:id="rId10" imgW="126835" imgH="152202" progId="Equation.DSMT4">
                  <p:embed/>
                  <p:pic>
                    <p:nvPicPr>
                      <p:cNvPr id="11" name="Object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698670" y="3951844"/>
                        <a:ext cx="298450" cy="358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 name="Object 1"/>
          <p:cNvGraphicFramePr>
            <a:graphicFrameLocks noChangeAspect="1"/>
          </p:cNvGraphicFramePr>
          <p:nvPr/>
        </p:nvGraphicFramePr>
        <p:xfrm>
          <a:off x="3918994" y="1799532"/>
          <a:ext cx="3420970" cy="404264"/>
        </p:xfrm>
        <a:graphic>
          <a:graphicData uri="http://schemas.openxmlformats.org/presentationml/2006/ole">
            <mc:AlternateContent xmlns:mc="http://schemas.openxmlformats.org/markup-compatibility/2006">
              <mc:Choice xmlns:v="urn:schemas-microsoft-com:vml" Requires="v">
                <p:oleObj name="Equation" r:id="rId12" imgW="1396394" imgH="165028" progId="Equation.DSMT4">
                  <p:embed/>
                </p:oleObj>
              </mc:Choice>
              <mc:Fallback>
                <p:oleObj name="Equation" r:id="rId12" imgW="1396394" imgH="165028" progId="Equation.DSMT4">
                  <p:embed/>
                  <p:pic>
                    <p:nvPicPr>
                      <p:cNvPr id="2" name="Object 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918994" y="1799532"/>
                        <a:ext cx="3420970" cy="40426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 name="Object 2"/>
          <p:cNvGraphicFramePr>
            <a:graphicFrameLocks noChangeAspect="1"/>
          </p:cNvGraphicFramePr>
          <p:nvPr/>
        </p:nvGraphicFramePr>
        <p:xfrm>
          <a:off x="5277157" y="2279171"/>
          <a:ext cx="2010745" cy="390162"/>
        </p:xfrm>
        <a:graphic>
          <a:graphicData uri="http://schemas.openxmlformats.org/presentationml/2006/ole">
            <mc:AlternateContent xmlns:mc="http://schemas.openxmlformats.org/markup-compatibility/2006">
              <mc:Choice xmlns:v="urn:schemas-microsoft-com:vml" Requires="v">
                <p:oleObj name="Equation" r:id="rId14" imgW="850531" imgH="165028" progId="Equation.DSMT4">
                  <p:embed/>
                </p:oleObj>
              </mc:Choice>
              <mc:Fallback>
                <p:oleObj name="Equation" r:id="rId14" imgW="850531" imgH="165028" progId="Equation.DSMT4">
                  <p:embed/>
                  <p:pic>
                    <p:nvPicPr>
                      <p:cNvPr id="3" name="Object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277157" y="2279171"/>
                        <a:ext cx="2010745" cy="3901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 name="Object 3"/>
          <p:cNvGraphicFramePr>
            <a:graphicFrameLocks noChangeAspect="1"/>
          </p:cNvGraphicFramePr>
          <p:nvPr/>
        </p:nvGraphicFramePr>
        <p:xfrm>
          <a:off x="4605693" y="3698921"/>
          <a:ext cx="2340875" cy="375763"/>
        </p:xfrm>
        <a:graphic>
          <a:graphicData uri="http://schemas.openxmlformats.org/presentationml/2006/ole">
            <mc:AlternateContent xmlns:mc="http://schemas.openxmlformats.org/markup-compatibility/2006">
              <mc:Choice xmlns:v="urn:schemas-microsoft-com:vml" Requires="v">
                <p:oleObj name="Equation" r:id="rId16" imgW="1028254" imgH="165028" progId="Equation.DSMT4">
                  <p:embed/>
                </p:oleObj>
              </mc:Choice>
              <mc:Fallback>
                <p:oleObj name="Equation" r:id="rId16" imgW="1028254" imgH="165028" progId="Equation.DSMT4">
                  <p:embed/>
                  <p:pic>
                    <p:nvPicPr>
                      <p:cNvPr id="4" name="Object 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605693" y="3698921"/>
                        <a:ext cx="2340875" cy="3757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Rectangle 2"/>
          <p:cNvSpPr txBox="1">
            <a:spLocks noChangeArrowheads="1"/>
          </p:cNvSpPr>
          <p:nvPr/>
        </p:nvSpPr>
        <p:spPr>
          <a:xfrm>
            <a:off x="5376934" y="2681643"/>
            <a:ext cx="3139269" cy="398463"/>
          </a:xfrm>
          <a:prstGeom prst="rect">
            <a:avLst/>
          </a:prstGeom>
        </p:spPr>
        <p:txBody>
          <a:bodyPr vert="horz" anchor="b">
            <a:normAutofit lnSpcReduction="10000"/>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CA" sz="2200" dirty="0">
                <a:solidFill>
                  <a:srgbClr val="FF0000"/>
                </a:solidFill>
              </a:rPr>
              <a:t>Isolate one variable</a:t>
            </a:r>
          </a:p>
        </p:txBody>
      </p:sp>
      <p:graphicFrame>
        <p:nvGraphicFramePr>
          <p:cNvPr id="16" name="Object 6"/>
          <p:cNvGraphicFramePr>
            <a:graphicFrameLocks noGrp="1" noChangeAspect="1"/>
          </p:cNvGraphicFramePr>
          <p:nvPr>
            <p:ph idx="1"/>
          </p:nvPr>
        </p:nvGraphicFramePr>
        <p:xfrm>
          <a:off x="5224391" y="3080106"/>
          <a:ext cx="1681400" cy="696008"/>
        </p:xfrm>
        <a:graphic>
          <a:graphicData uri="http://schemas.openxmlformats.org/presentationml/2006/ole">
            <mc:AlternateContent xmlns:mc="http://schemas.openxmlformats.org/markup-compatibility/2006">
              <mc:Choice xmlns:v="urn:schemas-microsoft-com:vml" Requires="v">
                <p:oleObj name="Equation" r:id="rId18" imgW="889000" imgH="368300" progId="Equation.DSMT4">
                  <p:embed/>
                </p:oleObj>
              </mc:Choice>
              <mc:Fallback>
                <p:oleObj name="Equation" r:id="rId18" imgW="889000" imgH="368300" progId="Equation.DSMT4">
                  <p:embed/>
                  <p:pic>
                    <p:nvPicPr>
                      <p:cNvPr id="16" name="Object 6"/>
                      <p:cNvPicPr>
                        <a:picLocks noGrp="1"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224391" y="3080106"/>
                        <a:ext cx="1681400" cy="69600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9"/>
          <p:cNvGraphicFramePr>
            <a:graphicFrameLocks noChangeAspect="1"/>
          </p:cNvGraphicFramePr>
          <p:nvPr/>
        </p:nvGraphicFramePr>
        <p:xfrm>
          <a:off x="6901277" y="3245776"/>
          <a:ext cx="1812925" cy="374650"/>
        </p:xfrm>
        <a:graphic>
          <a:graphicData uri="http://schemas.openxmlformats.org/presentationml/2006/ole">
            <mc:AlternateContent xmlns:mc="http://schemas.openxmlformats.org/markup-compatibility/2006">
              <mc:Choice xmlns:v="urn:schemas-microsoft-com:vml" Requires="v">
                <p:oleObj name="Equation" r:id="rId20" imgW="799753" imgH="165028" progId="Equation.DSMT4">
                  <p:embed/>
                </p:oleObj>
              </mc:Choice>
              <mc:Fallback>
                <p:oleObj name="Equation" r:id="rId20" imgW="799753" imgH="165028" progId="Equation.DSMT4">
                  <p:embed/>
                  <p:pic>
                    <p:nvPicPr>
                      <p:cNvPr id="17" name="Object 9"/>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901277" y="3245776"/>
                        <a:ext cx="1812925" cy="374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11"/>
          <p:cNvGraphicFramePr>
            <a:graphicFrameLocks noChangeAspect="1"/>
          </p:cNvGraphicFramePr>
          <p:nvPr/>
        </p:nvGraphicFramePr>
        <p:xfrm>
          <a:off x="5464605" y="4181862"/>
          <a:ext cx="2963926" cy="567560"/>
        </p:xfrm>
        <a:graphic>
          <a:graphicData uri="http://schemas.openxmlformats.org/presentationml/2006/ole">
            <mc:AlternateContent xmlns:mc="http://schemas.openxmlformats.org/markup-compatibility/2006">
              <mc:Choice xmlns:v="urn:schemas-microsoft-com:vml" Requires="v">
                <p:oleObj name="Equation" r:id="rId22" imgW="1193800" imgH="228600" progId="Equation.DSMT4">
                  <p:embed/>
                </p:oleObj>
              </mc:Choice>
              <mc:Fallback>
                <p:oleObj name="Equation" r:id="rId22" imgW="1193800" imgH="228600" progId="Equation.DSMT4">
                  <p:embed/>
                  <p:pic>
                    <p:nvPicPr>
                      <p:cNvPr id="12" name="Object 11"/>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5464605" y="4181862"/>
                        <a:ext cx="2963926" cy="56756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 name="Text Box 4"/>
          <p:cNvSpPr txBox="1">
            <a:spLocks noChangeArrowheads="1"/>
          </p:cNvSpPr>
          <p:nvPr/>
        </p:nvSpPr>
        <p:spPr bwMode="auto">
          <a:xfrm>
            <a:off x="5110624" y="4647891"/>
            <a:ext cx="3671887"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CA" sz="2200" dirty="0">
                <a:solidFill>
                  <a:srgbClr val="FF0000"/>
                </a:solidFill>
              </a:rPr>
              <a:t>Complete the square</a:t>
            </a:r>
          </a:p>
        </p:txBody>
      </p:sp>
      <p:graphicFrame>
        <p:nvGraphicFramePr>
          <p:cNvPr id="13" name="Object 12"/>
          <p:cNvGraphicFramePr>
            <a:graphicFrameLocks noChangeAspect="1"/>
          </p:cNvGraphicFramePr>
          <p:nvPr/>
        </p:nvGraphicFramePr>
        <p:xfrm>
          <a:off x="71746" y="6223948"/>
          <a:ext cx="4092575" cy="606425"/>
        </p:xfrm>
        <a:graphic>
          <a:graphicData uri="http://schemas.openxmlformats.org/presentationml/2006/ole">
            <mc:AlternateContent xmlns:mc="http://schemas.openxmlformats.org/markup-compatibility/2006">
              <mc:Choice xmlns:v="urn:schemas-microsoft-com:vml" Requires="v">
                <p:oleObj name="Equation" r:id="rId24" imgW="1714320" imgH="253800" progId="Equation.DSMT4">
                  <p:embed/>
                </p:oleObj>
              </mc:Choice>
              <mc:Fallback>
                <p:oleObj name="Equation" r:id="rId24" imgW="1714320" imgH="253800" progId="Equation.DSMT4">
                  <p:embed/>
                  <p:pic>
                    <p:nvPicPr>
                      <p:cNvPr id="13" name="Object 12"/>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71746" y="6223948"/>
                        <a:ext cx="4092575" cy="606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Object 13"/>
          <p:cNvGraphicFramePr>
            <a:graphicFrameLocks noChangeAspect="1"/>
          </p:cNvGraphicFramePr>
          <p:nvPr/>
        </p:nvGraphicFramePr>
        <p:xfrm>
          <a:off x="39688" y="5292725"/>
          <a:ext cx="3186112" cy="598488"/>
        </p:xfrm>
        <a:graphic>
          <a:graphicData uri="http://schemas.openxmlformats.org/presentationml/2006/ole">
            <mc:AlternateContent xmlns:mc="http://schemas.openxmlformats.org/markup-compatibility/2006">
              <mc:Choice xmlns:v="urn:schemas-microsoft-com:vml" Requires="v">
                <p:oleObj name="Equation" r:id="rId26" imgW="1422360" imgH="266400" progId="Equation.DSMT4">
                  <p:embed/>
                </p:oleObj>
              </mc:Choice>
              <mc:Fallback>
                <p:oleObj name="Equation" r:id="rId26" imgW="1422360" imgH="266400" progId="Equation.DSMT4">
                  <p:embed/>
                  <p:pic>
                    <p:nvPicPr>
                      <p:cNvPr id="14" name="Object 13"/>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39688" y="5292725"/>
                        <a:ext cx="3186112" cy="5984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7"/>
          <p:cNvGraphicFramePr>
            <a:graphicFrameLocks noChangeAspect="1"/>
          </p:cNvGraphicFramePr>
          <p:nvPr/>
        </p:nvGraphicFramePr>
        <p:xfrm>
          <a:off x="131763" y="5829300"/>
          <a:ext cx="5024437" cy="555625"/>
        </p:xfrm>
        <a:graphic>
          <a:graphicData uri="http://schemas.openxmlformats.org/presentationml/2006/ole">
            <mc:AlternateContent xmlns:mc="http://schemas.openxmlformats.org/markup-compatibility/2006">
              <mc:Choice xmlns:v="urn:schemas-microsoft-com:vml" Requires="v">
                <p:oleObj name="Equation" r:id="rId28" imgW="2412720" imgH="266400" progId="Equation.DSMT4">
                  <p:embed/>
                </p:oleObj>
              </mc:Choice>
              <mc:Fallback>
                <p:oleObj name="Equation" r:id="rId28" imgW="2412720" imgH="266400" progId="Equation.DSMT4">
                  <p:embed/>
                  <p:pic>
                    <p:nvPicPr>
                      <p:cNvPr id="18" name="Object 17"/>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131763" y="5829300"/>
                        <a:ext cx="5024437" cy="555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 name="Object 19"/>
          <p:cNvGraphicFramePr>
            <a:graphicFrameLocks noChangeAspect="1"/>
          </p:cNvGraphicFramePr>
          <p:nvPr/>
        </p:nvGraphicFramePr>
        <p:xfrm>
          <a:off x="41275" y="4289425"/>
          <a:ext cx="2624138" cy="503238"/>
        </p:xfrm>
        <a:graphic>
          <a:graphicData uri="http://schemas.openxmlformats.org/presentationml/2006/ole">
            <mc:AlternateContent xmlns:mc="http://schemas.openxmlformats.org/markup-compatibility/2006">
              <mc:Choice xmlns:v="urn:schemas-microsoft-com:vml" Requires="v">
                <p:oleObj name="Equation" r:id="rId30" imgW="1193760" imgH="228600" progId="Equation.DSMT4">
                  <p:embed/>
                </p:oleObj>
              </mc:Choice>
              <mc:Fallback>
                <p:oleObj name="Equation" r:id="rId30" imgW="1193760" imgH="228600" progId="Equation.DSMT4">
                  <p:embed/>
                  <p:pic>
                    <p:nvPicPr>
                      <p:cNvPr id="20" name="Object 19"/>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41275" y="4289425"/>
                        <a:ext cx="2624138" cy="503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 name="Object 20"/>
          <p:cNvGraphicFramePr>
            <a:graphicFrameLocks noChangeAspect="1"/>
          </p:cNvGraphicFramePr>
          <p:nvPr/>
        </p:nvGraphicFramePr>
        <p:xfrm>
          <a:off x="61913" y="4806950"/>
          <a:ext cx="2527300" cy="434975"/>
        </p:xfrm>
        <a:graphic>
          <a:graphicData uri="http://schemas.openxmlformats.org/presentationml/2006/ole">
            <mc:AlternateContent xmlns:mc="http://schemas.openxmlformats.org/markup-compatibility/2006">
              <mc:Choice xmlns:v="urn:schemas-microsoft-com:vml" Requires="v">
                <p:oleObj name="Equation" r:id="rId32" imgW="1104840" imgH="190440" progId="Equation.DSMT4">
                  <p:embed/>
                </p:oleObj>
              </mc:Choice>
              <mc:Fallback>
                <p:oleObj name="Equation" r:id="rId32" imgW="1104840" imgH="190440" progId="Equation.DSMT4">
                  <p:embed/>
                  <p:pic>
                    <p:nvPicPr>
                      <p:cNvPr id="21" name="Object 20"/>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61913" y="4806950"/>
                        <a:ext cx="2527300" cy="434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 name="Object 21"/>
          <p:cNvGraphicFramePr>
            <a:graphicFrameLocks noChangeAspect="1"/>
          </p:cNvGraphicFramePr>
          <p:nvPr/>
        </p:nvGraphicFramePr>
        <p:xfrm>
          <a:off x="4292694" y="5023936"/>
          <a:ext cx="3789363" cy="458788"/>
        </p:xfrm>
        <a:graphic>
          <a:graphicData uri="http://schemas.openxmlformats.org/presentationml/2006/ole">
            <mc:AlternateContent xmlns:mc="http://schemas.openxmlformats.org/markup-compatibility/2006">
              <mc:Choice xmlns:v="urn:schemas-microsoft-com:vml" Requires="v">
                <p:oleObj name="Equation" r:id="rId34" imgW="1574800" imgH="190500" progId="Equation.DSMT4">
                  <p:embed/>
                </p:oleObj>
              </mc:Choice>
              <mc:Fallback>
                <p:oleObj name="Equation" r:id="rId34" imgW="1574800" imgH="190500" progId="Equation.DSMT4">
                  <p:embed/>
                  <p:pic>
                    <p:nvPicPr>
                      <p:cNvPr id="22" name="Object 21"/>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4292694" y="5023936"/>
                        <a:ext cx="3789363" cy="4587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 name="Object 22"/>
          <p:cNvGraphicFramePr>
            <a:graphicFrameLocks noChangeAspect="1"/>
          </p:cNvGraphicFramePr>
          <p:nvPr/>
        </p:nvGraphicFramePr>
        <p:xfrm>
          <a:off x="5547480" y="5541461"/>
          <a:ext cx="2337845" cy="422611"/>
        </p:xfrm>
        <a:graphic>
          <a:graphicData uri="http://schemas.openxmlformats.org/presentationml/2006/ole">
            <mc:AlternateContent xmlns:mc="http://schemas.openxmlformats.org/markup-compatibility/2006">
              <mc:Choice xmlns:v="urn:schemas-microsoft-com:vml" Requires="v">
                <p:oleObj name="Equation" r:id="rId36" imgW="914400" imgH="165100" progId="Equation.DSMT4">
                  <p:embed/>
                </p:oleObj>
              </mc:Choice>
              <mc:Fallback>
                <p:oleObj name="Equation" r:id="rId36" imgW="914400" imgH="165100" progId="Equation.DSMT4">
                  <p:embed/>
                  <p:pic>
                    <p:nvPicPr>
                      <p:cNvPr id="23" name="Object 22"/>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5547480" y="5541461"/>
                        <a:ext cx="2337845" cy="42261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8" name="Object 27"/>
          <p:cNvGraphicFramePr>
            <a:graphicFrameLocks noChangeAspect="1"/>
          </p:cNvGraphicFramePr>
          <p:nvPr/>
        </p:nvGraphicFramePr>
        <p:xfrm>
          <a:off x="5388486" y="5894124"/>
          <a:ext cx="3657600" cy="525463"/>
        </p:xfrm>
        <a:graphic>
          <a:graphicData uri="http://schemas.openxmlformats.org/presentationml/2006/ole">
            <mc:AlternateContent xmlns:mc="http://schemas.openxmlformats.org/markup-compatibility/2006">
              <mc:Choice xmlns:v="urn:schemas-microsoft-com:vml" Requires="v">
                <p:oleObj name="Equation" r:id="rId38" imgW="1497950" imgH="215806" progId="Equation.DSMT4">
                  <p:embed/>
                </p:oleObj>
              </mc:Choice>
              <mc:Fallback>
                <p:oleObj name="Equation" r:id="rId38" imgW="1497950" imgH="215806" progId="Equation.DSMT4">
                  <p:embed/>
                  <p:pic>
                    <p:nvPicPr>
                      <p:cNvPr id="28" name="Object 27"/>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5388486" y="5894124"/>
                        <a:ext cx="3657600" cy="525463"/>
                      </a:xfrm>
                      <a:prstGeom prst="rect">
                        <a:avLst/>
                      </a:prstGeom>
                      <a:solidFill>
                        <a:schemeClr val="bg1"/>
                      </a:solidFill>
                    </p:spPr>
                  </p:pic>
                </p:oleObj>
              </mc:Fallback>
            </mc:AlternateContent>
          </a:graphicData>
        </a:graphic>
      </p:graphicFrame>
      <p:graphicFrame>
        <p:nvGraphicFramePr>
          <p:cNvPr id="24" name="Object 23"/>
          <p:cNvGraphicFramePr>
            <a:graphicFrameLocks noChangeAspect="1"/>
          </p:cNvGraphicFramePr>
          <p:nvPr/>
        </p:nvGraphicFramePr>
        <p:xfrm>
          <a:off x="6414296" y="6347178"/>
          <a:ext cx="960437" cy="401638"/>
        </p:xfrm>
        <a:graphic>
          <a:graphicData uri="http://schemas.openxmlformats.org/presentationml/2006/ole">
            <mc:AlternateContent xmlns:mc="http://schemas.openxmlformats.org/markup-compatibility/2006">
              <mc:Choice xmlns:v="urn:schemas-microsoft-com:vml" Requires="v">
                <p:oleObj name="Equation" r:id="rId40" imgW="393359" imgH="164957" progId="Equation.DSMT4">
                  <p:embed/>
                </p:oleObj>
              </mc:Choice>
              <mc:Fallback>
                <p:oleObj name="Equation" r:id="rId40" imgW="393359" imgH="164957" progId="Equation.DSMT4">
                  <p:embed/>
                  <p:pic>
                    <p:nvPicPr>
                      <p:cNvPr id="24" name="Object 23"/>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6414296" y="6347178"/>
                        <a:ext cx="960437" cy="4016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9" name="Text Box 5"/>
          <p:cNvSpPr txBox="1">
            <a:spLocks noChangeArrowheads="1"/>
          </p:cNvSpPr>
          <p:nvPr/>
        </p:nvSpPr>
        <p:spPr bwMode="auto">
          <a:xfrm>
            <a:off x="5084763" y="6613525"/>
            <a:ext cx="40592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000" dirty="0"/>
              <a:t>© Copyright all rights reserved to Homework depot: </a:t>
            </a:r>
            <a:r>
              <a:rPr lang="en-US" sz="1000" dirty="0">
                <a:hlinkClick r:id="rId42"/>
              </a:rPr>
              <a:t>www.BCMath.ca</a:t>
            </a:r>
            <a:r>
              <a:rPr lang="en-US" sz="1000" dirty="0"/>
              <a:t> </a:t>
            </a:r>
          </a:p>
        </p:txBody>
      </p:sp>
      <p:pic>
        <p:nvPicPr>
          <p:cNvPr id="25" name="Picture 24">
            <a:extLst>
              <a:ext uri="{FF2B5EF4-FFF2-40B4-BE49-F238E27FC236}">
                <a16:creationId xmlns:a16="http://schemas.microsoft.com/office/drawing/2014/main" id="{B8FFEAD5-B12A-465D-A6D5-6676CEC5E3D4}"/>
              </a:ext>
            </a:extLst>
          </p:cNvPr>
          <p:cNvPicPr>
            <a:picLocks noChangeAspect="1"/>
          </p:cNvPicPr>
          <p:nvPr/>
        </p:nvPicPr>
        <p:blipFill>
          <a:blip r:embed="rId43"/>
          <a:stretch>
            <a:fillRect/>
          </a:stretch>
        </p:blipFill>
        <p:spPr>
          <a:xfrm>
            <a:off x="279062" y="1727853"/>
            <a:ext cx="4711329" cy="3133556"/>
          </a:xfrm>
          <a:prstGeom prst="rect">
            <a:avLst/>
          </a:prstGeom>
        </p:spPr>
      </p:pic>
      <p:pic>
        <p:nvPicPr>
          <p:cNvPr id="26" name="Picture 25">
            <a:extLst>
              <a:ext uri="{FF2B5EF4-FFF2-40B4-BE49-F238E27FC236}">
                <a16:creationId xmlns:a16="http://schemas.microsoft.com/office/drawing/2014/main" id="{E1B360E0-5A52-426E-B358-5507482867E8}"/>
              </a:ext>
            </a:extLst>
          </p:cNvPr>
          <p:cNvPicPr>
            <a:picLocks noChangeAspect="1"/>
          </p:cNvPicPr>
          <p:nvPr/>
        </p:nvPicPr>
        <p:blipFill>
          <a:blip r:embed="rId44"/>
          <a:stretch>
            <a:fillRect/>
          </a:stretch>
        </p:blipFill>
        <p:spPr>
          <a:xfrm>
            <a:off x="291297" y="1726965"/>
            <a:ext cx="3950456" cy="3464468"/>
          </a:xfrm>
          <a:prstGeom prst="rect">
            <a:avLst/>
          </a:prstGeom>
        </p:spPr>
      </p:pic>
    </p:spTree>
    <p:extLst>
      <p:ext uri="{BB962C8B-B14F-4D97-AF65-F5344CB8AC3E}">
        <p14:creationId xmlns:p14="http://schemas.microsoft.com/office/powerpoint/2010/main" val="7311843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25"/>
                                        </p:tgtEl>
                                      </p:cBhvr>
                                    </p:animEffect>
                                    <p:set>
                                      <p:cBhvr>
                                        <p:cTn id="12" dur="1" fill="hold">
                                          <p:stCondLst>
                                            <p:cond delay="499"/>
                                          </p:stCondLst>
                                        </p:cTn>
                                        <p:tgtEl>
                                          <p:spTgt spid="2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26"/>
                                        </p:tgtEl>
                                      </p:cBhvr>
                                    </p:animEffect>
                                    <p:set>
                                      <p:cBhvr>
                                        <p:cTn id="22" dur="1" fill="hold">
                                          <p:stCondLst>
                                            <p:cond delay="499"/>
                                          </p:stCondLst>
                                        </p:cTn>
                                        <p:tgtEl>
                                          <p:spTgt spid="2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0484"/>
                                        </p:tgtEl>
                                        <p:attrNameLst>
                                          <p:attrName>style.visibility</p:attrName>
                                        </p:attrNameLst>
                                      </p:cBhvr>
                                      <p:to>
                                        <p:strVal val="visible"/>
                                      </p:to>
                                    </p:set>
                                    <p:animEffect transition="in" filter="blinds(horizontal)">
                                      <p:cBhvr>
                                        <p:cTn id="27" dur="500"/>
                                        <p:tgtEl>
                                          <p:spTgt spid="20484"/>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20485"/>
                                        </p:tgtEl>
                                        <p:attrNameLst>
                                          <p:attrName>style.visibility</p:attrName>
                                        </p:attrNameLst>
                                      </p:cBhvr>
                                      <p:to>
                                        <p:strVal val="visible"/>
                                      </p:to>
                                    </p:set>
                                    <p:animEffect transition="in" filter="blinds(horizontal)">
                                      <p:cBhvr>
                                        <p:cTn id="30" dur="500"/>
                                        <p:tgtEl>
                                          <p:spTgt spid="20485"/>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blinds(horizontal)">
                                      <p:cBhvr>
                                        <p:cTn id="35" dur="500"/>
                                        <p:tgtEl>
                                          <p:spTgt spid="5"/>
                                        </p:tgtEl>
                                      </p:cBhvr>
                                    </p:animEffect>
                                  </p:childTnLst>
                                </p:cTn>
                              </p:par>
                              <p:par>
                                <p:cTn id="36" presetID="3" presetClass="entr" presetSubtype="10" fill="hold" nodeType="with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blinds(horizontal)">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blinds(horizontal)">
                                      <p:cBhvr>
                                        <p:cTn id="43" dur="500"/>
                                        <p:tgtEl>
                                          <p:spTgt spid="7"/>
                                        </p:tgtEl>
                                      </p:cBhvr>
                                    </p:animEffect>
                                  </p:childTnLst>
                                </p:cTn>
                              </p:par>
                              <p:par>
                                <p:cTn id="44" presetID="3" presetClass="entr" presetSubtype="10" fill="hold" nodeType="with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blinds(horizontal)">
                                      <p:cBhvr>
                                        <p:cTn id="46" dur="500"/>
                                        <p:tgtEl>
                                          <p:spTgt spid="8"/>
                                        </p:tgtEl>
                                      </p:cBhvr>
                                    </p:animEffect>
                                  </p:childTnLst>
                                </p:cTn>
                              </p:par>
                              <p:par>
                                <p:cTn id="47" presetID="3" presetClass="entr" presetSubtype="10" fill="hold" nodeType="with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blinds(horizontal)">
                                      <p:cBhvr>
                                        <p:cTn id="49" dur="500"/>
                                        <p:tgtEl>
                                          <p:spTgt spid="9"/>
                                        </p:tgtEl>
                                      </p:cBhvr>
                                    </p:animEffect>
                                  </p:childTnLst>
                                </p:cTn>
                              </p:par>
                              <p:par>
                                <p:cTn id="50" presetID="3" presetClass="entr" presetSubtype="10"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blinds(horizontal)">
                                      <p:cBhvr>
                                        <p:cTn id="52" dur="500"/>
                                        <p:tgtEl>
                                          <p:spTgt spid="10"/>
                                        </p:tgtEl>
                                      </p:cBhvr>
                                    </p:animEffect>
                                  </p:childTnLst>
                                </p:cTn>
                              </p:par>
                              <p:par>
                                <p:cTn id="53" presetID="3" presetClass="entr" presetSubtype="10" fill="hold" nodeType="with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blinds(horizontal)">
                                      <p:cBhvr>
                                        <p:cTn id="55" dur="500"/>
                                        <p:tgtEl>
                                          <p:spTgt spid="11"/>
                                        </p:tgtEl>
                                      </p:cBhvr>
                                    </p:animEffect>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nodeType="click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blinds(horizontal)">
                                      <p:cBhvr>
                                        <p:cTn id="60" dur="500"/>
                                        <p:tgtEl>
                                          <p:spTgt spid="2"/>
                                        </p:tgtEl>
                                      </p:cBhvr>
                                    </p:animEffect>
                                  </p:childTnLst>
                                </p:cTn>
                              </p:par>
                            </p:childTnLst>
                          </p:cTn>
                        </p:par>
                      </p:childTnLst>
                    </p:cTn>
                  </p:par>
                  <p:par>
                    <p:cTn id="61" fill="hold">
                      <p:stCondLst>
                        <p:cond delay="indefinite"/>
                      </p:stCondLst>
                      <p:childTnLst>
                        <p:par>
                          <p:cTn id="62" fill="hold">
                            <p:stCondLst>
                              <p:cond delay="0"/>
                            </p:stCondLst>
                            <p:childTnLst>
                              <p:par>
                                <p:cTn id="63" presetID="3" presetClass="entr" presetSubtype="10" fill="hold" nodeType="click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blinds(horizontal)">
                                      <p:cBhvr>
                                        <p:cTn id="65" dur="500"/>
                                        <p:tgtEl>
                                          <p:spTgt spid="3"/>
                                        </p:tgtEl>
                                      </p:cBhvr>
                                    </p:animEffect>
                                  </p:childTnLst>
                                </p:cTn>
                              </p:par>
                            </p:childTnLst>
                          </p:cTn>
                        </p:par>
                      </p:childTnLst>
                    </p:cTn>
                  </p:par>
                  <p:par>
                    <p:cTn id="66" fill="hold">
                      <p:stCondLst>
                        <p:cond delay="indefinite"/>
                      </p:stCondLst>
                      <p:childTnLst>
                        <p:par>
                          <p:cTn id="67" fill="hold">
                            <p:stCondLst>
                              <p:cond delay="0"/>
                            </p:stCondLst>
                            <p:childTnLst>
                              <p:par>
                                <p:cTn id="68" presetID="3" presetClass="entr" presetSubtype="10" fill="hold" grpId="0" nodeType="clickEffect">
                                  <p:stCondLst>
                                    <p:cond delay="0"/>
                                  </p:stCondLst>
                                  <p:childTnLst>
                                    <p:set>
                                      <p:cBhvr>
                                        <p:cTn id="69" dur="1" fill="hold">
                                          <p:stCondLst>
                                            <p:cond delay="0"/>
                                          </p:stCondLst>
                                        </p:cTn>
                                        <p:tgtEl>
                                          <p:spTgt spid="15"/>
                                        </p:tgtEl>
                                        <p:attrNameLst>
                                          <p:attrName>style.visibility</p:attrName>
                                        </p:attrNameLst>
                                      </p:cBhvr>
                                      <p:to>
                                        <p:strVal val="visible"/>
                                      </p:to>
                                    </p:set>
                                    <p:animEffect transition="in" filter="blinds(horizontal)">
                                      <p:cBhvr>
                                        <p:cTn id="70" dur="500"/>
                                        <p:tgtEl>
                                          <p:spTgt spid="15"/>
                                        </p:tgtEl>
                                      </p:cBhvr>
                                    </p:animEffect>
                                  </p:childTnLst>
                                </p:cTn>
                              </p:par>
                            </p:childTnLst>
                          </p:cTn>
                        </p:par>
                      </p:childTnLst>
                    </p:cTn>
                  </p:par>
                  <p:par>
                    <p:cTn id="71" fill="hold">
                      <p:stCondLst>
                        <p:cond delay="indefinite"/>
                      </p:stCondLst>
                      <p:childTnLst>
                        <p:par>
                          <p:cTn id="72" fill="hold">
                            <p:stCondLst>
                              <p:cond delay="0"/>
                            </p:stCondLst>
                            <p:childTnLst>
                              <p:par>
                                <p:cTn id="73" presetID="3" presetClass="entr" presetSubtype="10" fill="hold" nodeType="click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blinds(horizontal)">
                                      <p:cBhvr>
                                        <p:cTn id="75" dur="500"/>
                                        <p:tgtEl>
                                          <p:spTgt spid="16"/>
                                        </p:tgtEl>
                                      </p:cBhvr>
                                    </p:animEffect>
                                  </p:childTnLst>
                                </p:cTn>
                              </p:par>
                            </p:childTnLst>
                          </p:cTn>
                        </p:par>
                      </p:childTnLst>
                    </p:cTn>
                  </p:par>
                  <p:par>
                    <p:cTn id="76" fill="hold">
                      <p:stCondLst>
                        <p:cond delay="indefinite"/>
                      </p:stCondLst>
                      <p:childTnLst>
                        <p:par>
                          <p:cTn id="77" fill="hold">
                            <p:stCondLst>
                              <p:cond delay="0"/>
                            </p:stCondLst>
                            <p:childTnLst>
                              <p:par>
                                <p:cTn id="78" presetID="3" presetClass="entr" presetSubtype="10" fill="hold" nodeType="clickEffect">
                                  <p:stCondLst>
                                    <p:cond delay="0"/>
                                  </p:stCondLst>
                                  <p:childTnLst>
                                    <p:set>
                                      <p:cBhvr>
                                        <p:cTn id="79" dur="1" fill="hold">
                                          <p:stCondLst>
                                            <p:cond delay="0"/>
                                          </p:stCondLst>
                                        </p:cTn>
                                        <p:tgtEl>
                                          <p:spTgt spid="17"/>
                                        </p:tgtEl>
                                        <p:attrNameLst>
                                          <p:attrName>style.visibility</p:attrName>
                                        </p:attrNameLst>
                                      </p:cBhvr>
                                      <p:to>
                                        <p:strVal val="visible"/>
                                      </p:to>
                                    </p:set>
                                    <p:animEffect transition="in" filter="blinds(horizontal)">
                                      <p:cBhvr>
                                        <p:cTn id="80" dur="500"/>
                                        <p:tgtEl>
                                          <p:spTgt spid="17"/>
                                        </p:tgtEl>
                                      </p:cBhvr>
                                    </p:animEffect>
                                  </p:childTnLst>
                                </p:cTn>
                              </p:par>
                            </p:childTnLst>
                          </p:cTn>
                        </p:par>
                      </p:childTnLst>
                    </p:cTn>
                  </p:par>
                  <p:par>
                    <p:cTn id="81" fill="hold">
                      <p:stCondLst>
                        <p:cond delay="indefinite"/>
                      </p:stCondLst>
                      <p:childTnLst>
                        <p:par>
                          <p:cTn id="82" fill="hold">
                            <p:stCondLst>
                              <p:cond delay="0"/>
                            </p:stCondLst>
                            <p:childTnLst>
                              <p:par>
                                <p:cTn id="83" presetID="3" presetClass="entr" presetSubtype="10" fill="hold" nodeType="clickEffect">
                                  <p:stCondLst>
                                    <p:cond delay="0"/>
                                  </p:stCondLst>
                                  <p:childTnLst>
                                    <p:set>
                                      <p:cBhvr>
                                        <p:cTn id="84" dur="1" fill="hold">
                                          <p:stCondLst>
                                            <p:cond delay="0"/>
                                          </p:stCondLst>
                                        </p:cTn>
                                        <p:tgtEl>
                                          <p:spTgt spid="4"/>
                                        </p:tgtEl>
                                        <p:attrNameLst>
                                          <p:attrName>style.visibility</p:attrName>
                                        </p:attrNameLst>
                                      </p:cBhvr>
                                      <p:to>
                                        <p:strVal val="visible"/>
                                      </p:to>
                                    </p:set>
                                    <p:animEffect transition="in" filter="blinds(horizontal)">
                                      <p:cBhvr>
                                        <p:cTn id="85" dur="500"/>
                                        <p:tgtEl>
                                          <p:spTgt spid="4"/>
                                        </p:tgtEl>
                                      </p:cBhvr>
                                    </p:animEffect>
                                  </p:childTnLst>
                                </p:cTn>
                              </p:par>
                            </p:childTnLst>
                          </p:cTn>
                        </p:par>
                      </p:childTnLst>
                    </p:cTn>
                  </p:par>
                  <p:par>
                    <p:cTn id="86" fill="hold">
                      <p:stCondLst>
                        <p:cond delay="indefinite"/>
                      </p:stCondLst>
                      <p:childTnLst>
                        <p:par>
                          <p:cTn id="87" fill="hold">
                            <p:stCondLst>
                              <p:cond delay="0"/>
                            </p:stCondLst>
                            <p:childTnLst>
                              <p:par>
                                <p:cTn id="88" presetID="3" presetClass="entr" presetSubtype="10" fill="hold" nodeType="clickEffect">
                                  <p:stCondLst>
                                    <p:cond delay="0"/>
                                  </p:stCondLst>
                                  <p:childTnLst>
                                    <p:set>
                                      <p:cBhvr>
                                        <p:cTn id="89" dur="1" fill="hold">
                                          <p:stCondLst>
                                            <p:cond delay="0"/>
                                          </p:stCondLst>
                                        </p:cTn>
                                        <p:tgtEl>
                                          <p:spTgt spid="12"/>
                                        </p:tgtEl>
                                        <p:attrNameLst>
                                          <p:attrName>style.visibility</p:attrName>
                                        </p:attrNameLst>
                                      </p:cBhvr>
                                      <p:to>
                                        <p:strVal val="visible"/>
                                      </p:to>
                                    </p:set>
                                    <p:animEffect transition="in" filter="blinds(horizontal)">
                                      <p:cBhvr>
                                        <p:cTn id="90" dur="500"/>
                                        <p:tgtEl>
                                          <p:spTgt spid="12"/>
                                        </p:tgtEl>
                                      </p:cBhvr>
                                    </p:animEffect>
                                  </p:childTnLst>
                                </p:cTn>
                              </p:par>
                            </p:childTnLst>
                          </p:cTn>
                        </p:par>
                      </p:childTnLst>
                    </p:cTn>
                  </p:par>
                  <p:par>
                    <p:cTn id="91" fill="hold">
                      <p:stCondLst>
                        <p:cond delay="indefinite"/>
                      </p:stCondLst>
                      <p:childTnLst>
                        <p:par>
                          <p:cTn id="92" fill="hold">
                            <p:stCondLst>
                              <p:cond delay="0"/>
                            </p:stCondLst>
                            <p:childTnLst>
                              <p:par>
                                <p:cTn id="93" presetID="3" presetClass="entr" presetSubtype="10" fill="hold" grpId="0" nodeType="clickEffect">
                                  <p:stCondLst>
                                    <p:cond delay="0"/>
                                  </p:stCondLst>
                                  <p:childTnLst>
                                    <p:set>
                                      <p:cBhvr>
                                        <p:cTn id="94" dur="1" fill="hold">
                                          <p:stCondLst>
                                            <p:cond delay="0"/>
                                          </p:stCondLst>
                                        </p:cTn>
                                        <p:tgtEl>
                                          <p:spTgt spid="19"/>
                                        </p:tgtEl>
                                        <p:attrNameLst>
                                          <p:attrName>style.visibility</p:attrName>
                                        </p:attrNameLst>
                                      </p:cBhvr>
                                      <p:to>
                                        <p:strVal val="visible"/>
                                      </p:to>
                                    </p:set>
                                    <p:animEffect transition="in" filter="blinds(horizontal)">
                                      <p:cBhvr>
                                        <p:cTn id="95" dur="500"/>
                                        <p:tgtEl>
                                          <p:spTgt spid="19"/>
                                        </p:tgtEl>
                                      </p:cBhvr>
                                    </p:animEffect>
                                  </p:childTnLst>
                                </p:cTn>
                              </p:par>
                            </p:childTnLst>
                          </p:cTn>
                        </p:par>
                      </p:childTnLst>
                    </p:cTn>
                  </p:par>
                  <p:par>
                    <p:cTn id="96" fill="hold">
                      <p:stCondLst>
                        <p:cond delay="indefinite"/>
                      </p:stCondLst>
                      <p:childTnLst>
                        <p:par>
                          <p:cTn id="97" fill="hold">
                            <p:stCondLst>
                              <p:cond delay="0"/>
                            </p:stCondLst>
                            <p:childTnLst>
                              <p:par>
                                <p:cTn id="98" presetID="3" presetClass="entr" presetSubtype="10" fill="hold" nodeType="clickEffect">
                                  <p:stCondLst>
                                    <p:cond delay="0"/>
                                  </p:stCondLst>
                                  <p:childTnLst>
                                    <p:set>
                                      <p:cBhvr>
                                        <p:cTn id="99" dur="1" fill="hold">
                                          <p:stCondLst>
                                            <p:cond delay="0"/>
                                          </p:stCondLst>
                                        </p:cTn>
                                        <p:tgtEl>
                                          <p:spTgt spid="20"/>
                                        </p:tgtEl>
                                        <p:attrNameLst>
                                          <p:attrName>style.visibility</p:attrName>
                                        </p:attrNameLst>
                                      </p:cBhvr>
                                      <p:to>
                                        <p:strVal val="visible"/>
                                      </p:to>
                                    </p:set>
                                    <p:animEffect transition="in" filter="blinds(horizontal)">
                                      <p:cBhvr>
                                        <p:cTn id="100" dur="500"/>
                                        <p:tgtEl>
                                          <p:spTgt spid="20"/>
                                        </p:tgtEl>
                                      </p:cBhvr>
                                    </p:animEffect>
                                  </p:childTnLst>
                                </p:cTn>
                              </p:par>
                            </p:childTnLst>
                          </p:cTn>
                        </p:par>
                      </p:childTnLst>
                    </p:cTn>
                  </p:par>
                  <p:par>
                    <p:cTn id="101" fill="hold">
                      <p:stCondLst>
                        <p:cond delay="indefinite"/>
                      </p:stCondLst>
                      <p:childTnLst>
                        <p:par>
                          <p:cTn id="102" fill="hold">
                            <p:stCondLst>
                              <p:cond delay="0"/>
                            </p:stCondLst>
                            <p:childTnLst>
                              <p:par>
                                <p:cTn id="103" presetID="3" presetClass="entr" presetSubtype="10" fill="hold" nodeType="clickEffect">
                                  <p:stCondLst>
                                    <p:cond delay="0"/>
                                  </p:stCondLst>
                                  <p:childTnLst>
                                    <p:set>
                                      <p:cBhvr>
                                        <p:cTn id="104" dur="1" fill="hold">
                                          <p:stCondLst>
                                            <p:cond delay="0"/>
                                          </p:stCondLst>
                                        </p:cTn>
                                        <p:tgtEl>
                                          <p:spTgt spid="21"/>
                                        </p:tgtEl>
                                        <p:attrNameLst>
                                          <p:attrName>style.visibility</p:attrName>
                                        </p:attrNameLst>
                                      </p:cBhvr>
                                      <p:to>
                                        <p:strVal val="visible"/>
                                      </p:to>
                                    </p:set>
                                    <p:animEffect transition="in" filter="blinds(horizontal)">
                                      <p:cBhvr>
                                        <p:cTn id="105" dur="500"/>
                                        <p:tgtEl>
                                          <p:spTgt spid="21"/>
                                        </p:tgtEl>
                                      </p:cBhvr>
                                    </p:animEffect>
                                  </p:childTnLst>
                                </p:cTn>
                              </p:par>
                            </p:childTnLst>
                          </p:cTn>
                        </p:par>
                      </p:childTnLst>
                    </p:cTn>
                  </p:par>
                  <p:par>
                    <p:cTn id="106" fill="hold">
                      <p:stCondLst>
                        <p:cond delay="indefinite"/>
                      </p:stCondLst>
                      <p:childTnLst>
                        <p:par>
                          <p:cTn id="107" fill="hold">
                            <p:stCondLst>
                              <p:cond delay="0"/>
                            </p:stCondLst>
                            <p:childTnLst>
                              <p:par>
                                <p:cTn id="108" presetID="3" presetClass="entr" presetSubtype="10" fill="hold" nodeType="clickEffect">
                                  <p:stCondLst>
                                    <p:cond delay="0"/>
                                  </p:stCondLst>
                                  <p:childTnLst>
                                    <p:set>
                                      <p:cBhvr>
                                        <p:cTn id="109" dur="1" fill="hold">
                                          <p:stCondLst>
                                            <p:cond delay="0"/>
                                          </p:stCondLst>
                                        </p:cTn>
                                        <p:tgtEl>
                                          <p:spTgt spid="14"/>
                                        </p:tgtEl>
                                        <p:attrNameLst>
                                          <p:attrName>style.visibility</p:attrName>
                                        </p:attrNameLst>
                                      </p:cBhvr>
                                      <p:to>
                                        <p:strVal val="visible"/>
                                      </p:to>
                                    </p:set>
                                    <p:animEffect transition="in" filter="blinds(horizontal)">
                                      <p:cBhvr>
                                        <p:cTn id="110" dur="500"/>
                                        <p:tgtEl>
                                          <p:spTgt spid="14"/>
                                        </p:tgtEl>
                                      </p:cBhvr>
                                    </p:animEffect>
                                  </p:childTnLst>
                                </p:cTn>
                              </p:par>
                            </p:childTnLst>
                          </p:cTn>
                        </p:par>
                      </p:childTnLst>
                    </p:cTn>
                  </p:par>
                  <p:par>
                    <p:cTn id="111" fill="hold">
                      <p:stCondLst>
                        <p:cond delay="indefinite"/>
                      </p:stCondLst>
                      <p:childTnLst>
                        <p:par>
                          <p:cTn id="112" fill="hold">
                            <p:stCondLst>
                              <p:cond delay="0"/>
                            </p:stCondLst>
                            <p:childTnLst>
                              <p:par>
                                <p:cTn id="113" presetID="3" presetClass="entr" presetSubtype="10" fill="hold" nodeType="clickEffect">
                                  <p:stCondLst>
                                    <p:cond delay="0"/>
                                  </p:stCondLst>
                                  <p:childTnLst>
                                    <p:set>
                                      <p:cBhvr>
                                        <p:cTn id="114" dur="1" fill="hold">
                                          <p:stCondLst>
                                            <p:cond delay="0"/>
                                          </p:stCondLst>
                                        </p:cTn>
                                        <p:tgtEl>
                                          <p:spTgt spid="18"/>
                                        </p:tgtEl>
                                        <p:attrNameLst>
                                          <p:attrName>style.visibility</p:attrName>
                                        </p:attrNameLst>
                                      </p:cBhvr>
                                      <p:to>
                                        <p:strVal val="visible"/>
                                      </p:to>
                                    </p:set>
                                    <p:animEffect transition="in" filter="blinds(horizontal)">
                                      <p:cBhvr>
                                        <p:cTn id="115" dur="500"/>
                                        <p:tgtEl>
                                          <p:spTgt spid="18"/>
                                        </p:tgtEl>
                                      </p:cBhvr>
                                    </p:animEffect>
                                  </p:childTnLst>
                                </p:cTn>
                              </p:par>
                            </p:childTnLst>
                          </p:cTn>
                        </p:par>
                      </p:childTnLst>
                    </p:cTn>
                  </p:par>
                  <p:par>
                    <p:cTn id="116" fill="hold">
                      <p:stCondLst>
                        <p:cond delay="indefinite"/>
                      </p:stCondLst>
                      <p:childTnLst>
                        <p:par>
                          <p:cTn id="117" fill="hold">
                            <p:stCondLst>
                              <p:cond delay="0"/>
                            </p:stCondLst>
                            <p:childTnLst>
                              <p:par>
                                <p:cTn id="118" presetID="3" presetClass="entr" presetSubtype="10" fill="hold" nodeType="clickEffect">
                                  <p:stCondLst>
                                    <p:cond delay="0"/>
                                  </p:stCondLst>
                                  <p:childTnLst>
                                    <p:set>
                                      <p:cBhvr>
                                        <p:cTn id="119" dur="1" fill="hold">
                                          <p:stCondLst>
                                            <p:cond delay="0"/>
                                          </p:stCondLst>
                                        </p:cTn>
                                        <p:tgtEl>
                                          <p:spTgt spid="13"/>
                                        </p:tgtEl>
                                        <p:attrNameLst>
                                          <p:attrName>style.visibility</p:attrName>
                                        </p:attrNameLst>
                                      </p:cBhvr>
                                      <p:to>
                                        <p:strVal val="visible"/>
                                      </p:to>
                                    </p:set>
                                    <p:animEffect transition="in" filter="blinds(horizontal)">
                                      <p:cBhvr>
                                        <p:cTn id="120" dur="500"/>
                                        <p:tgtEl>
                                          <p:spTgt spid="13"/>
                                        </p:tgtEl>
                                      </p:cBhvr>
                                    </p:animEffect>
                                  </p:childTnLst>
                                </p:cTn>
                              </p:par>
                            </p:childTnLst>
                          </p:cTn>
                        </p:par>
                      </p:childTnLst>
                    </p:cTn>
                  </p:par>
                  <p:par>
                    <p:cTn id="121" fill="hold">
                      <p:stCondLst>
                        <p:cond delay="indefinite"/>
                      </p:stCondLst>
                      <p:childTnLst>
                        <p:par>
                          <p:cTn id="122" fill="hold">
                            <p:stCondLst>
                              <p:cond delay="0"/>
                            </p:stCondLst>
                            <p:childTnLst>
                              <p:par>
                                <p:cTn id="123" presetID="3" presetClass="entr" presetSubtype="10" fill="hold" nodeType="clickEffect">
                                  <p:stCondLst>
                                    <p:cond delay="0"/>
                                  </p:stCondLst>
                                  <p:childTnLst>
                                    <p:set>
                                      <p:cBhvr>
                                        <p:cTn id="124" dur="1" fill="hold">
                                          <p:stCondLst>
                                            <p:cond delay="0"/>
                                          </p:stCondLst>
                                        </p:cTn>
                                        <p:tgtEl>
                                          <p:spTgt spid="22"/>
                                        </p:tgtEl>
                                        <p:attrNameLst>
                                          <p:attrName>style.visibility</p:attrName>
                                        </p:attrNameLst>
                                      </p:cBhvr>
                                      <p:to>
                                        <p:strVal val="visible"/>
                                      </p:to>
                                    </p:set>
                                    <p:animEffect transition="in" filter="blinds(horizontal)">
                                      <p:cBhvr>
                                        <p:cTn id="125" dur="500"/>
                                        <p:tgtEl>
                                          <p:spTgt spid="22"/>
                                        </p:tgtEl>
                                      </p:cBhvr>
                                    </p:animEffect>
                                  </p:childTnLst>
                                </p:cTn>
                              </p:par>
                            </p:childTnLst>
                          </p:cTn>
                        </p:par>
                      </p:childTnLst>
                    </p:cTn>
                  </p:par>
                  <p:par>
                    <p:cTn id="126" fill="hold">
                      <p:stCondLst>
                        <p:cond delay="indefinite"/>
                      </p:stCondLst>
                      <p:childTnLst>
                        <p:par>
                          <p:cTn id="127" fill="hold">
                            <p:stCondLst>
                              <p:cond delay="0"/>
                            </p:stCondLst>
                            <p:childTnLst>
                              <p:par>
                                <p:cTn id="128" presetID="3" presetClass="entr" presetSubtype="10" fill="hold" nodeType="clickEffect">
                                  <p:stCondLst>
                                    <p:cond delay="0"/>
                                  </p:stCondLst>
                                  <p:childTnLst>
                                    <p:set>
                                      <p:cBhvr>
                                        <p:cTn id="129" dur="1" fill="hold">
                                          <p:stCondLst>
                                            <p:cond delay="0"/>
                                          </p:stCondLst>
                                        </p:cTn>
                                        <p:tgtEl>
                                          <p:spTgt spid="23"/>
                                        </p:tgtEl>
                                        <p:attrNameLst>
                                          <p:attrName>style.visibility</p:attrName>
                                        </p:attrNameLst>
                                      </p:cBhvr>
                                      <p:to>
                                        <p:strVal val="visible"/>
                                      </p:to>
                                    </p:set>
                                    <p:animEffect transition="in" filter="blinds(horizontal)">
                                      <p:cBhvr>
                                        <p:cTn id="130" dur="500"/>
                                        <p:tgtEl>
                                          <p:spTgt spid="23"/>
                                        </p:tgtEl>
                                      </p:cBhvr>
                                    </p:animEffect>
                                  </p:childTnLst>
                                </p:cTn>
                              </p:par>
                            </p:childTnLst>
                          </p:cTn>
                        </p:par>
                      </p:childTnLst>
                    </p:cTn>
                  </p:par>
                  <p:par>
                    <p:cTn id="131" fill="hold">
                      <p:stCondLst>
                        <p:cond delay="indefinite"/>
                      </p:stCondLst>
                      <p:childTnLst>
                        <p:par>
                          <p:cTn id="132" fill="hold">
                            <p:stCondLst>
                              <p:cond delay="0"/>
                            </p:stCondLst>
                            <p:childTnLst>
                              <p:par>
                                <p:cTn id="133" presetID="3" presetClass="entr" presetSubtype="10" fill="hold" nodeType="clickEffect">
                                  <p:stCondLst>
                                    <p:cond delay="0"/>
                                  </p:stCondLst>
                                  <p:childTnLst>
                                    <p:set>
                                      <p:cBhvr>
                                        <p:cTn id="134" dur="1" fill="hold">
                                          <p:stCondLst>
                                            <p:cond delay="0"/>
                                          </p:stCondLst>
                                        </p:cTn>
                                        <p:tgtEl>
                                          <p:spTgt spid="28"/>
                                        </p:tgtEl>
                                        <p:attrNameLst>
                                          <p:attrName>style.visibility</p:attrName>
                                        </p:attrNameLst>
                                      </p:cBhvr>
                                      <p:to>
                                        <p:strVal val="visible"/>
                                      </p:to>
                                    </p:set>
                                    <p:animEffect transition="in" filter="blinds(horizontal)">
                                      <p:cBhvr>
                                        <p:cTn id="135" dur="500"/>
                                        <p:tgtEl>
                                          <p:spTgt spid="28"/>
                                        </p:tgtEl>
                                      </p:cBhvr>
                                    </p:animEffect>
                                  </p:childTnLst>
                                </p:cTn>
                              </p:par>
                            </p:childTnLst>
                          </p:cTn>
                        </p:par>
                      </p:childTnLst>
                    </p:cTn>
                  </p:par>
                  <p:par>
                    <p:cTn id="136" fill="hold">
                      <p:stCondLst>
                        <p:cond delay="indefinite"/>
                      </p:stCondLst>
                      <p:childTnLst>
                        <p:par>
                          <p:cTn id="137" fill="hold">
                            <p:stCondLst>
                              <p:cond delay="0"/>
                            </p:stCondLst>
                            <p:childTnLst>
                              <p:par>
                                <p:cTn id="138" presetID="3" presetClass="entr" presetSubtype="10" fill="hold" nodeType="clickEffect">
                                  <p:stCondLst>
                                    <p:cond delay="0"/>
                                  </p:stCondLst>
                                  <p:childTnLst>
                                    <p:set>
                                      <p:cBhvr>
                                        <p:cTn id="139" dur="1" fill="hold">
                                          <p:stCondLst>
                                            <p:cond delay="0"/>
                                          </p:stCondLst>
                                        </p:cTn>
                                        <p:tgtEl>
                                          <p:spTgt spid="24"/>
                                        </p:tgtEl>
                                        <p:attrNameLst>
                                          <p:attrName>style.visibility</p:attrName>
                                        </p:attrNameLst>
                                      </p:cBhvr>
                                      <p:to>
                                        <p:strVal val="visible"/>
                                      </p:to>
                                    </p:set>
                                    <p:animEffect transition="in" filter="blinds(horizontal)">
                                      <p:cBhvr>
                                        <p:cTn id="14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 grpId="0" animBg="1"/>
      <p:bldP spid="20485" grpId="0" animBg="1"/>
      <p:bldP spid="5" grpId="0" animBg="1"/>
      <p:bldP spid="7" grpId="0" animBg="1"/>
      <p:bldP spid="15" grpId="0"/>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359DA-F655-494A-8217-0D6D348770C3}"/>
              </a:ext>
            </a:extLst>
          </p:cNvPr>
          <p:cNvSpPr>
            <a:spLocks noGrp="1"/>
          </p:cNvSpPr>
          <p:nvPr>
            <p:ph type="title"/>
          </p:nvPr>
        </p:nvSpPr>
        <p:spPr>
          <a:xfrm>
            <a:off x="217713" y="180294"/>
            <a:ext cx="8374743" cy="1764619"/>
          </a:xfrm>
        </p:spPr>
        <p:txBody>
          <a:bodyPr>
            <a:normAutofit fontScale="90000"/>
          </a:bodyPr>
          <a:lstStyle/>
          <a:p>
            <a:r>
              <a:rPr lang="en-CA" dirty="0"/>
              <a:t>practice: Suppose you have 400m of fencing to build a rectangular garden as illustrated below, what are the dimensions of the largest possible area?</a:t>
            </a:r>
          </a:p>
        </p:txBody>
      </p:sp>
      <p:sp>
        <p:nvSpPr>
          <p:cNvPr id="4" name="Rectangle 3">
            <a:extLst>
              <a:ext uri="{FF2B5EF4-FFF2-40B4-BE49-F238E27FC236}">
                <a16:creationId xmlns:a16="http://schemas.microsoft.com/office/drawing/2014/main" id="{E6DD2124-BC25-4967-8910-61DA58A23AAF}"/>
              </a:ext>
            </a:extLst>
          </p:cNvPr>
          <p:cNvSpPr/>
          <p:nvPr/>
        </p:nvSpPr>
        <p:spPr>
          <a:xfrm>
            <a:off x="515257" y="2286000"/>
            <a:ext cx="3142343" cy="2010229"/>
          </a:xfrm>
          <a:prstGeom prst="rect">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Rectangle 4">
            <a:extLst>
              <a:ext uri="{FF2B5EF4-FFF2-40B4-BE49-F238E27FC236}">
                <a16:creationId xmlns:a16="http://schemas.microsoft.com/office/drawing/2014/main" id="{678F8577-78A5-4A38-A176-C01ADB5B6329}"/>
              </a:ext>
            </a:extLst>
          </p:cNvPr>
          <p:cNvSpPr/>
          <p:nvPr/>
        </p:nvSpPr>
        <p:spPr>
          <a:xfrm>
            <a:off x="1444169" y="2286000"/>
            <a:ext cx="1204685" cy="2010229"/>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Rectangle 5">
            <a:extLst>
              <a:ext uri="{FF2B5EF4-FFF2-40B4-BE49-F238E27FC236}">
                <a16:creationId xmlns:a16="http://schemas.microsoft.com/office/drawing/2014/main" id="{0F3EBB3E-D216-47DE-81FA-673026F065E9}"/>
              </a:ext>
            </a:extLst>
          </p:cNvPr>
          <p:cNvSpPr/>
          <p:nvPr/>
        </p:nvSpPr>
        <p:spPr>
          <a:xfrm>
            <a:off x="515257" y="3251200"/>
            <a:ext cx="3142343" cy="1045029"/>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7" name="Picture 6">
            <a:extLst>
              <a:ext uri="{FF2B5EF4-FFF2-40B4-BE49-F238E27FC236}">
                <a16:creationId xmlns:a16="http://schemas.microsoft.com/office/drawing/2014/main" id="{E3E48819-6321-4D3D-A7CA-C87310BE0DD0}"/>
              </a:ext>
            </a:extLst>
          </p:cNvPr>
          <p:cNvPicPr>
            <a:picLocks noChangeAspect="1"/>
          </p:cNvPicPr>
          <p:nvPr/>
        </p:nvPicPr>
        <p:blipFill>
          <a:blip r:embed="rId3"/>
          <a:stretch>
            <a:fillRect/>
          </a:stretch>
        </p:blipFill>
        <p:spPr>
          <a:xfrm>
            <a:off x="611640" y="2371443"/>
            <a:ext cx="736146" cy="709214"/>
          </a:xfrm>
          <a:prstGeom prst="rect">
            <a:avLst/>
          </a:prstGeom>
        </p:spPr>
      </p:pic>
      <p:pic>
        <p:nvPicPr>
          <p:cNvPr id="8" name="Picture 7">
            <a:extLst>
              <a:ext uri="{FF2B5EF4-FFF2-40B4-BE49-F238E27FC236}">
                <a16:creationId xmlns:a16="http://schemas.microsoft.com/office/drawing/2014/main" id="{C0AC7AD3-3CEB-4EBC-9080-0FF718607146}"/>
              </a:ext>
            </a:extLst>
          </p:cNvPr>
          <p:cNvPicPr>
            <a:picLocks noChangeAspect="1"/>
          </p:cNvPicPr>
          <p:nvPr/>
        </p:nvPicPr>
        <p:blipFill>
          <a:blip r:embed="rId4"/>
          <a:stretch>
            <a:fillRect/>
          </a:stretch>
        </p:blipFill>
        <p:spPr>
          <a:xfrm>
            <a:off x="592544" y="3355748"/>
            <a:ext cx="774337" cy="835932"/>
          </a:xfrm>
          <a:prstGeom prst="rect">
            <a:avLst/>
          </a:prstGeom>
        </p:spPr>
      </p:pic>
      <p:pic>
        <p:nvPicPr>
          <p:cNvPr id="9" name="Picture 8">
            <a:extLst>
              <a:ext uri="{FF2B5EF4-FFF2-40B4-BE49-F238E27FC236}">
                <a16:creationId xmlns:a16="http://schemas.microsoft.com/office/drawing/2014/main" id="{B29F714B-B552-40A5-97E0-25CEE1A777BE}"/>
              </a:ext>
            </a:extLst>
          </p:cNvPr>
          <p:cNvPicPr>
            <a:picLocks noChangeAspect="1"/>
          </p:cNvPicPr>
          <p:nvPr/>
        </p:nvPicPr>
        <p:blipFill>
          <a:blip r:embed="rId5"/>
          <a:stretch>
            <a:fillRect/>
          </a:stretch>
        </p:blipFill>
        <p:spPr>
          <a:xfrm>
            <a:off x="1549059" y="3301276"/>
            <a:ext cx="1031195" cy="930998"/>
          </a:xfrm>
          <a:prstGeom prst="rect">
            <a:avLst/>
          </a:prstGeom>
        </p:spPr>
      </p:pic>
      <p:pic>
        <p:nvPicPr>
          <p:cNvPr id="10" name="Picture 9">
            <a:extLst>
              <a:ext uri="{FF2B5EF4-FFF2-40B4-BE49-F238E27FC236}">
                <a16:creationId xmlns:a16="http://schemas.microsoft.com/office/drawing/2014/main" id="{66FD00D3-0715-4C2F-8D1C-4372EA256FE6}"/>
              </a:ext>
            </a:extLst>
          </p:cNvPr>
          <p:cNvPicPr>
            <a:picLocks noChangeAspect="1"/>
          </p:cNvPicPr>
          <p:nvPr/>
        </p:nvPicPr>
        <p:blipFill>
          <a:blip r:embed="rId6"/>
          <a:stretch>
            <a:fillRect/>
          </a:stretch>
        </p:blipFill>
        <p:spPr>
          <a:xfrm>
            <a:off x="2853869" y="3327510"/>
            <a:ext cx="549730" cy="904764"/>
          </a:xfrm>
          <a:prstGeom prst="rect">
            <a:avLst/>
          </a:prstGeom>
        </p:spPr>
      </p:pic>
      <p:pic>
        <p:nvPicPr>
          <p:cNvPr id="11" name="Picture 10">
            <a:extLst>
              <a:ext uri="{FF2B5EF4-FFF2-40B4-BE49-F238E27FC236}">
                <a16:creationId xmlns:a16="http://schemas.microsoft.com/office/drawing/2014/main" id="{2995293A-D70F-41A3-BCEE-EEEC5B8FB114}"/>
              </a:ext>
            </a:extLst>
          </p:cNvPr>
          <p:cNvPicPr>
            <a:picLocks noChangeAspect="1"/>
          </p:cNvPicPr>
          <p:nvPr/>
        </p:nvPicPr>
        <p:blipFill>
          <a:blip r:embed="rId7"/>
          <a:stretch>
            <a:fillRect/>
          </a:stretch>
        </p:blipFill>
        <p:spPr>
          <a:xfrm>
            <a:off x="1749080" y="2356929"/>
            <a:ext cx="539997" cy="854719"/>
          </a:xfrm>
          <a:prstGeom prst="rect">
            <a:avLst/>
          </a:prstGeom>
        </p:spPr>
      </p:pic>
      <p:pic>
        <p:nvPicPr>
          <p:cNvPr id="12" name="Picture 11">
            <a:extLst>
              <a:ext uri="{FF2B5EF4-FFF2-40B4-BE49-F238E27FC236}">
                <a16:creationId xmlns:a16="http://schemas.microsoft.com/office/drawing/2014/main" id="{FFC4923C-0159-44A3-A1B0-9E02AC532EAB}"/>
              </a:ext>
            </a:extLst>
          </p:cNvPr>
          <p:cNvPicPr>
            <a:picLocks noChangeAspect="1"/>
          </p:cNvPicPr>
          <p:nvPr/>
        </p:nvPicPr>
        <p:blipFill>
          <a:blip r:embed="rId8"/>
          <a:stretch>
            <a:fillRect/>
          </a:stretch>
        </p:blipFill>
        <p:spPr>
          <a:xfrm>
            <a:off x="2726981" y="2395042"/>
            <a:ext cx="809665" cy="747116"/>
          </a:xfrm>
          <a:prstGeom prst="rect">
            <a:avLst/>
          </a:prstGeom>
        </p:spPr>
      </p:pic>
    </p:spTree>
    <p:extLst>
      <p:ext uri="{BB962C8B-B14F-4D97-AF65-F5344CB8AC3E}">
        <p14:creationId xmlns:p14="http://schemas.microsoft.com/office/powerpoint/2010/main" val="353336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23423"/>
            <a:ext cx="8610600" cy="1494575"/>
          </a:xfrm>
        </p:spPr>
        <p:txBody>
          <a:bodyPr>
            <a:noAutofit/>
          </a:bodyPr>
          <a:lstStyle/>
          <a:p>
            <a:r>
              <a:rPr lang="en-US" sz="2400" b="1" dirty="0">
                <a:solidFill>
                  <a:schemeClr val="tx1">
                    <a:lumMod val="50000"/>
                    <a:lumOff val="50000"/>
                  </a:schemeClr>
                </a:solidFill>
              </a:rPr>
              <a:t>Ex: </a:t>
            </a:r>
            <a:r>
              <a:rPr lang="en-US" sz="2400" dirty="0">
                <a:solidFill>
                  <a:schemeClr val="tx1">
                    <a:lumMod val="50000"/>
                    <a:lumOff val="50000"/>
                  </a:schemeClr>
                </a:solidFill>
              </a:rPr>
              <a:t>A gardener would like to build a pathway of equal width around a rectangular garden measuring 8 meters by 15 meters.  If this doubles the total area, then what is the width of the pathway?</a:t>
            </a:r>
          </a:p>
        </p:txBody>
      </p:sp>
      <p:sp>
        <p:nvSpPr>
          <p:cNvPr id="3" name="Rectangle 2"/>
          <p:cNvSpPr/>
          <p:nvPr/>
        </p:nvSpPr>
        <p:spPr>
          <a:xfrm>
            <a:off x="592428" y="1996223"/>
            <a:ext cx="3052293" cy="160985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927278" y="2292437"/>
            <a:ext cx="2393320" cy="1030310"/>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Object 4"/>
          <p:cNvGraphicFramePr>
            <a:graphicFrameLocks noChangeAspect="1"/>
          </p:cNvGraphicFramePr>
          <p:nvPr/>
        </p:nvGraphicFramePr>
        <p:xfrm>
          <a:off x="680971" y="2551379"/>
          <a:ext cx="152400" cy="165100"/>
        </p:xfrm>
        <a:graphic>
          <a:graphicData uri="http://schemas.openxmlformats.org/presentationml/2006/ole">
            <mc:AlternateContent xmlns:mc="http://schemas.openxmlformats.org/markup-compatibility/2006">
              <mc:Choice xmlns:v="urn:schemas-microsoft-com:vml" Requires="v">
                <p:oleObj name="Equation" r:id="rId3" imgW="152280" imgH="164880" progId="Equation.DSMT4">
                  <p:embed/>
                </p:oleObj>
              </mc:Choice>
              <mc:Fallback>
                <p:oleObj name="Equation" r:id="rId3" imgW="152280" imgH="164880" progId="Equation.DSMT4">
                  <p:embed/>
                  <p:pic>
                    <p:nvPicPr>
                      <p:cNvPr id="5"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971" y="2551379"/>
                        <a:ext cx="1524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7" name="Straight Arrow Connector 6"/>
          <p:cNvCxnSpPr>
            <a:stCxn id="3" idx="1"/>
            <a:endCxn id="4" idx="1"/>
          </p:cNvCxnSpPr>
          <p:nvPr/>
        </p:nvCxnSpPr>
        <p:spPr>
          <a:xfrm rot="10800000" flipH="1" flipV="1">
            <a:off x="592428" y="2801152"/>
            <a:ext cx="334850" cy="6439"/>
          </a:xfrm>
          <a:prstGeom prst="straightConnector1">
            <a:avLst/>
          </a:prstGeom>
          <a:ln>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3" idx="0"/>
            <a:endCxn id="4" idx="0"/>
          </p:cNvCxnSpPr>
          <p:nvPr/>
        </p:nvCxnSpPr>
        <p:spPr>
          <a:xfrm rot="16200000" flipH="1">
            <a:off x="1973149" y="2141649"/>
            <a:ext cx="296214" cy="5363"/>
          </a:xfrm>
          <a:prstGeom prst="straightConnector1">
            <a:avLst/>
          </a:prstGeom>
          <a:ln>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graphicFrame>
        <p:nvGraphicFramePr>
          <p:cNvPr id="21507" name="Object 3"/>
          <p:cNvGraphicFramePr>
            <a:graphicFrameLocks noChangeAspect="1"/>
          </p:cNvGraphicFramePr>
          <p:nvPr/>
        </p:nvGraphicFramePr>
        <p:xfrm>
          <a:off x="1837811" y="2072043"/>
          <a:ext cx="152400" cy="165100"/>
        </p:xfrm>
        <a:graphic>
          <a:graphicData uri="http://schemas.openxmlformats.org/presentationml/2006/ole">
            <mc:AlternateContent xmlns:mc="http://schemas.openxmlformats.org/markup-compatibility/2006">
              <mc:Choice xmlns:v="urn:schemas-microsoft-com:vml" Requires="v">
                <p:oleObj name="Equation" r:id="rId5" imgW="152280" imgH="164880" progId="Equation.DSMT4">
                  <p:embed/>
                </p:oleObj>
              </mc:Choice>
              <mc:Fallback>
                <p:oleObj name="Equation" r:id="rId5" imgW="152280" imgH="164880" progId="Equation.DSMT4">
                  <p:embed/>
                  <p:pic>
                    <p:nvPicPr>
                      <p:cNvPr id="21507"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37811" y="2072043"/>
                        <a:ext cx="1524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508" name="Object 4"/>
          <p:cNvGraphicFramePr>
            <a:graphicFrameLocks noChangeAspect="1"/>
          </p:cNvGraphicFramePr>
          <p:nvPr/>
        </p:nvGraphicFramePr>
        <p:xfrm>
          <a:off x="2959637" y="2684595"/>
          <a:ext cx="279400" cy="203200"/>
        </p:xfrm>
        <a:graphic>
          <a:graphicData uri="http://schemas.openxmlformats.org/presentationml/2006/ole">
            <mc:AlternateContent xmlns:mc="http://schemas.openxmlformats.org/markup-compatibility/2006">
              <mc:Choice xmlns:v="urn:schemas-microsoft-com:vml" Requires="v">
                <p:oleObj name="Equation" r:id="rId7" imgW="279360" imgH="203040" progId="Equation.DSMT4">
                  <p:embed/>
                </p:oleObj>
              </mc:Choice>
              <mc:Fallback>
                <p:oleObj name="Equation" r:id="rId7" imgW="279360" imgH="203040" progId="Equation.DSMT4">
                  <p:embed/>
                  <p:pic>
                    <p:nvPicPr>
                      <p:cNvPr id="21508"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59637" y="2684595"/>
                        <a:ext cx="279400" cy="203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509" name="Object 5"/>
          <p:cNvGraphicFramePr>
            <a:graphicFrameLocks noChangeAspect="1"/>
          </p:cNvGraphicFramePr>
          <p:nvPr/>
        </p:nvGraphicFramePr>
        <p:xfrm>
          <a:off x="1845212" y="3069641"/>
          <a:ext cx="368300" cy="203200"/>
        </p:xfrm>
        <a:graphic>
          <a:graphicData uri="http://schemas.openxmlformats.org/presentationml/2006/ole">
            <mc:AlternateContent xmlns:mc="http://schemas.openxmlformats.org/markup-compatibility/2006">
              <mc:Choice xmlns:v="urn:schemas-microsoft-com:vml" Requires="v">
                <p:oleObj name="Equation" r:id="rId9" imgW="368280" imgH="203040" progId="Equation.DSMT4">
                  <p:embed/>
                </p:oleObj>
              </mc:Choice>
              <mc:Fallback>
                <p:oleObj name="Equation" r:id="rId9" imgW="368280" imgH="203040" progId="Equation.DSMT4">
                  <p:embed/>
                  <p:pic>
                    <p:nvPicPr>
                      <p:cNvPr id="21509"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45212" y="3069641"/>
                        <a:ext cx="368300" cy="203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ct 12"/>
          <p:cNvGraphicFramePr>
            <a:graphicFrameLocks noChangeAspect="1"/>
          </p:cNvGraphicFramePr>
          <p:nvPr/>
        </p:nvGraphicFramePr>
        <p:xfrm>
          <a:off x="353476" y="3692167"/>
          <a:ext cx="3746500" cy="469900"/>
        </p:xfrm>
        <a:graphic>
          <a:graphicData uri="http://schemas.openxmlformats.org/presentationml/2006/ole">
            <mc:AlternateContent xmlns:mc="http://schemas.openxmlformats.org/markup-compatibility/2006">
              <mc:Choice xmlns:v="urn:schemas-microsoft-com:vml" Requires="v">
                <p:oleObj name="Equation" r:id="rId11" imgW="3746160" imgH="469800" progId="Equation.DSMT4">
                  <p:embed/>
                </p:oleObj>
              </mc:Choice>
              <mc:Fallback>
                <p:oleObj name="Equation" r:id="rId11" imgW="3746160" imgH="469800" progId="Equation.DSMT4">
                  <p:embed/>
                  <p:pic>
                    <p:nvPicPr>
                      <p:cNvPr id="13" name="Object 1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53476" y="3692167"/>
                        <a:ext cx="3746500" cy="469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511" name="Object 7"/>
          <p:cNvGraphicFramePr>
            <a:graphicFrameLocks noChangeAspect="1"/>
          </p:cNvGraphicFramePr>
          <p:nvPr/>
        </p:nvGraphicFramePr>
        <p:xfrm>
          <a:off x="628471" y="4177047"/>
          <a:ext cx="2908300" cy="368300"/>
        </p:xfrm>
        <a:graphic>
          <a:graphicData uri="http://schemas.openxmlformats.org/presentationml/2006/ole">
            <mc:AlternateContent xmlns:mc="http://schemas.openxmlformats.org/markup-compatibility/2006">
              <mc:Choice xmlns:v="urn:schemas-microsoft-com:vml" Requires="v">
                <p:oleObj name="Equation" r:id="rId13" imgW="2908080" imgH="368280" progId="Equation.DSMT4">
                  <p:embed/>
                </p:oleObj>
              </mc:Choice>
              <mc:Fallback>
                <p:oleObj name="Equation" r:id="rId13" imgW="2908080" imgH="368280" progId="Equation.DSMT4">
                  <p:embed/>
                  <p:pic>
                    <p:nvPicPr>
                      <p:cNvPr id="21511" name="Object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28471" y="4177047"/>
                        <a:ext cx="2908300" cy="368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512" name="Object 8"/>
          <p:cNvGraphicFramePr>
            <a:graphicFrameLocks noChangeAspect="1"/>
          </p:cNvGraphicFramePr>
          <p:nvPr/>
        </p:nvGraphicFramePr>
        <p:xfrm>
          <a:off x="1039813" y="4587494"/>
          <a:ext cx="2108200" cy="368300"/>
        </p:xfrm>
        <a:graphic>
          <a:graphicData uri="http://schemas.openxmlformats.org/presentationml/2006/ole">
            <mc:AlternateContent xmlns:mc="http://schemas.openxmlformats.org/markup-compatibility/2006">
              <mc:Choice xmlns:v="urn:schemas-microsoft-com:vml" Requires="v">
                <p:oleObj name="Equation" r:id="rId15" imgW="2108160" imgH="368280" progId="Equation.DSMT4">
                  <p:embed/>
                </p:oleObj>
              </mc:Choice>
              <mc:Fallback>
                <p:oleObj name="Equation" r:id="rId15" imgW="2108160" imgH="368280" progId="Equation.DSMT4">
                  <p:embed/>
                  <p:pic>
                    <p:nvPicPr>
                      <p:cNvPr id="21512" name="Object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039813" y="4587494"/>
                        <a:ext cx="2108200" cy="368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513" name="Object 9"/>
          <p:cNvGraphicFramePr>
            <a:graphicFrameLocks noChangeAspect="1"/>
          </p:cNvGraphicFramePr>
          <p:nvPr>
            <p:extLst>
              <p:ext uri="{D42A27DB-BD31-4B8C-83A1-F6EECF244321}">
                <p14:modId xmlns:p14="http://schemas.microsoft.com/office/powerpoint/2010/main" val="2216612508"/>
              </p:ext>
            </p:extLst>
          </p:nvPr>
        </p:nvGraphicFramePr>
        <p:xfrm>
          <a:off x="990600" y="5105400"/>
          <a:ext cx="2019300" cy="368300"/>
        </p:xfrm>
        <a:graphic>
          <a:graphicData uri="http://schemas.openxmlformats.org/presentationml/2006/ole">
            <mc:AlternateContent xmlns:mc="http://schemas.openxmlformats.org/markup-compatibility/2006">
              <mc:Choice xmlns:v="urn:schemas-microsoft-com:vml" Requires="v">
                <p:oleObj name="Equation" r:id="rId17" imgW="2019240" imgH="368280" progId="Equation.DSMT4">
                  <p:embed/>
                </p:oleObj>
              </mc:Choice>
              <mc:Fallback>
                <p:oleObj name="Equation" r:id="rId17" imgW="2019240" imgH="368280" progId="Equation.DSMT4">
                  <p:embed/>
                  <p:pic>
                    <p:nvPicPr>
                      <p:cNvPr id="21513" name="Object 9"/>
                      <p:cNvPicPr>
                        <a:picLocks noChangeAspect="1" noChangeArrowheads="1"/>
                      </p:cNvPicPr>
                      <p:nvPr/>
                    </p:nvPicPr>
                    <p:blipFill>
                      <a:blip r:embed="rId18"/>
                      <a:srcRect/>
                      <a:stretch>
                        <a:fillRect/>
                      </a:stretch>
                    </p:blipFill>
                    <p:spPr bwMode="auto">
                      <a:xfrm>
                        <a:off x="990600" y="5105400"/>
                        <a:ext cx="2019300" cy="368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514" name="Object 10"/>
          <p:cNvGraphicFramePr>
            <a:graphicFrameLocks noChangeAspect="1"/>
          </p:cNvGraphicFramePr>
          <p:nvPr>
            <p:extLst>
              <p:ext uri="{D42A27DB-BD31-4B8C-83A1-F6EECF244321}">
                <p14:modId xmlns:p14="http://schemas.microsoft.com/office/powerpoint/2010/main" val="943711332"/>
              </p:ext>
            </p:extLst>
          </p:nvPr>
        </p:nvGraphicFramePr>
        <p:xfrm>
          <a:off x="74613" y="5638800"/>
          <a:ext cx="4495800" cy="533400"/>
        </p:xfrm>
        <a:graphic>
          <a:graphicData uri="http://schemas.openxmlformats.org/presentationml/2006/ole">
            <mc:AlternateContent xmlns:mc="http://schemas.openxmlformats.org/markup-compatibility/2006">
              <mc:Choice xmlns:v="urn:schemas-microsoft-com:vml" Requires="v">
                <p:oleObj name="Equation" r:id="rId19" imgW="4495680" imgH="533160" progId="Equation.DSMT4">
                  <p:embed/>
                </p:oleObj>
              </mc:Choice>
              <mc:Fallback>
                <p:oleObj name="Equation" r:id="rId19" imgW="4495680" imgH="533160" progId="Equation.DSMT4">
                  <p:embed/>
                  <p:pic>
                    <p:nvPicPr>
                      <p:cNvPr id="21514" name="Object 10"/>
                      <p:cNvPicPr>
                        <a:picLocks noChangeAspect="1" noChangeArrowheads="1"/>
                      </p:cNvPicPr>
                      <p:nvPr/>
                    </p:nvPicPr>
                    <p:blipFill>
                      <a:blip r:embed="rId20"/>
                      <a:srcRect/>
                      <a:stretch>
                        <a:fillRect/>
                      </a:stretch>
                    </p:blipFill>
                    <p:spPr bwMode="auto">
                      <a:xfrm>
                        <a:off x="74613" y="5638800"/>
                        <a:ext cx="4495800"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515" name="Object 11"/>
          <p:cNvGraphicFramePr>
            <a:graphicFrameLocks noChangeAspect="1"/>
          </p:cNvGraphicFramePr>
          <p:nvPr>
            <p:extLst>
              <p:ext uri="{D42A27DB-BD31-4B8C-83A1-F6EECF244321}">
                <p14:modId xmlns:p14="http://schemas.microsoft.com/office/powerpoint/2010/main" val="2236279220"/>
              </p:ext>
            </p:extLst>
          </p:nvPr>
        </p:nvGraphicFramePr>
        <p:xfrm>
          <a:off x="5143500" y="2025650"/>
          <a:ext cx="2857500" cy="533400"/>
        </p:xfrm>
        <a:graphic>
          <a:graphicData uri="http://schemas.openxmlformats.org/presentationml/2006/ole">
            <mc:AlternateContent xmlns:mc="http://schemas.openxmlformats.org/markup-compatibility/2006">
              <mc:Choice xmlns:v="urn:schemas-microsoft-com:vml" Requires="v">
                <p:oleObj name="Equation" r:id="rId21" imgW="2857320" imgH="533160" progId="Equation.DSMT4">
                  <p:embed/>
                </p:oleObj>
              </mc:Choice>
              <mc:Fallback>
                <p:oleObj name="Equation" r:id="rId21" imgW="2857320" imgH="533160" progId="Equation.DSMT4">
                  <p:embed/>
                  <p:pic>
                    <p:nvPicPr>
                      <p:cNvPr id="21515" name="Object 11"/>
                      <p:cNvPicPr>
                        <a:picLocks noChangeAspect="1" noChangeArrowheads="1"/>
                      </p:cNvPicPr>
                      <p:nvPr/>
                    </p:nvPicPr>
                    <p:blipFill>
                      <a:blip r:embed="rId22"/>
                      <a:srcRect/>
                      <a:stretch>
                        <a:fillRect/>
                      </a:stretch>
                    </p:blipFill>
                    <p:spPr bwMode="auto">
                      <a:xfrm>
                        <a:off x="5143500" y="2025650"/>
                        <a:ext cx="2857500"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516" name="Object 12"/>
          <p:cNvGraphicFramePr>
            <a:graphicFrameLocks noChangeAspect="1"/>
          </p:cNvGraphicFramePr>
          <p:nvPr>
            <p:extLst>
              <p:ext uri="{D42A27DB-BD31-4B8C-83A1-F6EECF244321}">
                <p14:modId xmlns:p14="http://schemas.microsoft.com/office/powerpoint/2010/main" val="1875973597"/>
              </p:ext>
            </p:extLst>
          </p:nvPr>
        </p:nvGraphicFramePr>
        <p:xfrm>
          <a:off x="5486400" y="2819400"/>
          <a:ext cx="2324100" cy="850900"/>
        </p:xfrm>
        <a:graphic>
          <a:graphicData uri="http://schemas.openxmlformats.org/presentationml/2006/ole">
            <mc:AlternateContent xmlns:mc="http://schemas.openxmlformats.org/markup-compatibility/2006">
              <mc:Choice xmlns:v="urn:schemas-microsoft-com:vml" Requires="v">
                <p:oleObj name="Equation" r:id="rId23" imgW="2323800" imgH="850680" progId="Equation.DSMT4">
                  <p:embed/>
                </p:oleObj>
              </mc:Choice>
              <mc:Fallback>
                <p:oleObj name="Equation" r:id="rId23" imgW="2323800" imgH="850680" progId="Equation.DSMT4">
                  <p:embed/>
                  <p:pic>
                    <p:nvPicPr>
                      <p:cNvPr id="21516" name="Object 12"/>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486400" y="2819400"/>
                        <a:ext cx="2324100" cy="850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517" name="Object 13"/>
          <p:cNvGraphicFramePr>
            <a:graphicFrameLocks noChangeAspect="1"/>
          </p:cNvGraphicFramePr>
          <p:nvPr/>
        </p:nvGraphicFramePr>
        <p:xfrm>
          <a:off x="4191000" y="3873703"/>
          <a:ext cx="2260600" cy="850900"/>
        </p:xfrm>
        <a:graphic>
          <a:graphicData uri="http://schemas.openxmlformats.org/presentationml/2006/ole">
            <mc:AlternateContent xmlns:mc="http://schemas.openxmlformats.org/markup-compatibility/2006">
              <mc:Choice xmlns:v="urn:schemas-microsoft-com:vml" Requires="v">
                <p:oleObj name="Equation" r:id="rId25" imgW="2260440" imgH="850680" progId="Equation.DSMT4">
                  <p:embed/>
                </p:oleObj>
              </mc:Choice>
              <mc:Fallback>
                <p:oleObj name="Equation" r:id="rId25" imgW="2260440" imgH="850680" progId="Equation.DSMT4">
                  <p:embed/>
                  <p:pic>
                    <p:nvPicPr>
                      <p:cNvPr id="21517" name="Object 13"/>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4191000" y="3873703"/>
                        <a:ext cx="2260600" cy="850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518" name="Object 14"/>
          <p:cNvGraphicFramePr>
            <a:graphicFrameLocks noChangeAspect="1"/>
          </p:cNvGraphicFramePr>
          <p:nvPr/>
        </p:nvGraphicFramePr>
        <p:xfrm>
          <a:off x="4299555" y="4872173"/>
          <a:ext cx="1549400" cy="317500"/>
        </p:xfrm>
        <a:graphic>
          <a:graphicData uri="http://schemas.openxmlformats.org/presentationml/2006/ole">
            <mc:AlternateContent xmlns:mc="http://schemas.openxmlformats.org/markup-compatibility/2006">
              <mc:Choice xmlns:v="urn:schemas-microsoft-com:vml" Requires="v">
                <p:oleObj name="Equation" r:id="rId27" imgW="1549080" imgH="317160" progId="Equation.DSMT4">
                  <p:embed/>
                </p:oleObj>
              </mc:Choice>
              <mc:Fallback>
                <p:oleObj name="Equation" r:id="rId27" imgW="1549080" imgH="317160" progId="Equation.DSMT4">
                  <p:embed/>
                  <p:pic>
                    <p:nvPicPr>
                      <p:cNvPr id="21518" name="Object 14"/>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4299555" y="4872173"/>
                        <a:ext cx="1549400" cy="317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 name="TextBox 20"/>
          <p:cNvSpPr txBox="1"/>
          <p:nvPr/>
        </p:nvSpPr>
        <p:spPr>
          <a:xfrm>
            <a:off x="5266586" y="5791200"/>
            <a:ext cx="2505814" cy="707886"/>
          </a:xfrm>
          <a:prstGeom prst="rect">
            <a:avLst/>
          </a:prstGeom>
          <a:noFill/>
        </p:spPr>
        <p:txBody>
          <a:bodyPr wrap="none" rtlCol="0">
            <a:spAutoFit/>
          </a:bodyPr>
          <a:lstStyle/>
          <a:p>
            <a:r>
              <a:rPr lang="en-CA" sz="2000" i="1" dirty="0"/>
              <a:t>x</a:t>
            </a:r>
            <a:r>
              <a:rPr lang="en-CA" sz="2000" dirty="0"/>
              <a:t> = –13.6912 is call </a:t>
            </a:r>
            <a:br>
              <a:rPr lang="en-CA" sz="2000" dirty="0"/>
            </a:br>
            <a:r>
              <a:rPr lang="en-CA" sz="2000" dirty="0"/>
              <a:t>an extraneous root.</a:t>
            </a:r>
            <a:endParaRPr lang="en-US" sz="2000" dirty="0"/>
          </a:p>
        </p:txBody>
      </p:sp>
      <p:graphicFrame>
        <p:nvGraphicFramePr>
          <p:cNvPr id="21519" name="Object 15"/>
          <p:cNvGraphicFramePr>
            <a:graphicFrameLocks noChangeAspect="1"/>
          </p:cNvGraphicFramePr>
          <p:nvPr>
            <p:extLst>
              <p:ext uri="{D42A27DB-BD31-4B8C-83A1-F6EECF244321}">
                <p14:modId xmlns:p14="http://schemas.microsoft.com/office/powerpoint/2010/main" val="552515339"/>
              </p:ext>
            </p:extLst>
          </p:nvPr>
        </p:nvGraphicFramePr>
        <p:xfrm>
          <a:off x="6172200" y="2819400"/>
          <a:ext cx="2362200" cy="850900"/>
        </p:xfrm>
        <a:graphic>
          <a:graphicData uri="http://schemas.openxmlformats.org/presentationml/2006/ole">
            <mc:AlternateContent xmlns:mc="http://schemas.openxmlformats.org/markup-compatibility/2006">
              <mc:Choice xmlns:v="urn:schemas-microsoft-com:vml" Requires="v">
                <p:oleObj name="Equation" r:id="rId29" imgW="2361960" imgH="850680" progId="Equation.DSMT4">
                  <p:embed/>
                </p:oleObj>
              </mc:Choice>
              <mc:Fallback>
                <p:oleObj name="Equation" r:id="rId29" imgW="2361960" imgH="850680" progId="Equation.DSMT4">
                  <p:embed/>
                  <p:pic>
                    <p:nvPicPr>
                      <p:cNvPr id="21519" name="Object 15"/>
                      <p:cNvPicPr>
                        <a:picLocks noChangeAspect="1" noChangeArrowheads="1"/>
                      </p:cNvPicPr>
                      <p:nvPr/>
                    </p:nvPicPr>
                    <p:blipFill>
                      <a:blip r:embed="rId30"/>
                      <a:srcRect/>
                      <a:stretch>
                        <a:fillRect/>
                      </a:stretch>
                    </p:blipFill>
                    <p:spPr bwMode="auto">
                      <a:xfrm>
                        <a:off x="6172200" y="2819400"/>
                        <a:ext cx="2362200" cy="850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520" name="Object 16"/>
          <p:cNvGraphicFramePr>
            <a:graphicFrameLocks noChangeAspect="1"/>
          </p:cNvGraphicFramePr>
          <p:nvPr/>
        </p:nvGraphicFramePr>
        <p:xfrm>
          <a:off x="6807200" y="3858474"/>
          <a:ext cx="2260600" cy="850900"/>
        </p:xfrm>
        <a:graphic>
          <a:graphicData uri="http://schemas.openxmlformats.org/presentationml/2006/ole">
            <mc:AlternateContent xmlns:mc="http://schemas.openxmlformats.org/markup-compatibility/2006">
              <mc:Choice xmlns:v="urn:schemas-microsoft-com:vml" Requires="v">
                <p:oleObj name="Equation" r:id="rId31" imgW="2260440" imgH="850680" progId="Equation.DSMT4">
                  <p:embed/>
                </p:oleObj>
              </mc:Choice>
              <mc:Fallback>
                <p:oleObj name="Equation" r:id="rId31" imgW="2260440" imgH="850680" progId="Equation.DSMT4">
                  <p:embed/>
                  <p:pic>
                    <p:nvPicPr>
                      <p:cNvPr id="21520" name="Object 16"/>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6807200" y="3858474"/>
                        <a:ext cx="2260600" cy="850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521" name="Object 17"/>
          <p:cNvGraphicFramePr>
            <a:graphicFrameLocks noChangeAspect="1"/>
          </p:cNvGraphicFramePr>
          <p:nvPr/>
        </p:nvGraphicFramePr>
        <p:xfrm>
          <a:off x="6820570" y="4895850"/>
          <a:ext cx="1917700" cy="317500"/>
        </p:xfrm>
        <a:graphic>
          <a:graphicData uri="http://schemas.openxmlformats.org/presentationml/2006/ole">
            <mc:AlternateContent xmlns:mc="http://schemas.openxmlformats.org/markup-compatibility/2006">
              <mc:Choice xmlns:v="urn:schemas-microsoft-com:vml" Requires="v">
                <p:oleObj name="Equation" r:id="rId33" imgW="1917360" imgH="317160" progId="Equation.DSMT4">
                  <p:embed/>
                </p:oleObj>
              </mc:Choice>
              <mc:Fallback>
                <p:oleObj name="Equation" r:id="rId33" imgW="1917360" imgH="317160" progId="Equation.DSMT4">
                  <p:embed/>
                  <p:pic>
                    <p:nvPicPr>
                      <p:cNvPr id="21521" name="Object 17"/>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6820570" y="4895850"/>
                        <a:ext cx="1917700" cy="317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 name="Object 12"/>
          <p:cNvGraphicFramePr>
            <a:graphicFrameLocks noChangeAspect="1"/>
          </p:cNvGraphicFramePr>
          <p:nvPr>
            <p:extLst>
              <p:ext uri="{D42A27DB-BD31-4B8C-83A1-F6EECF244321}">
                <p14:modId xmlns:p14="http://schemas.microsoft.com/office/powerpoint/2010/main" val="3149758367"/>
              </p:ext>
            </p:extLst>
          </p:nvPr>
        </p:nvGraphicFramePr>
        <p:xfrm>
          <a:off x="5486400" y="2819400"/>
          <a:ext cx="2336800" cy="876300"/>
        </p:xfrm>
        <a:graphic>
          <a:graphicData uri="http://schemas.openxmlformats.org/presentationml/2006/ole">
            <mc:AlternateContent xmlns:mc="http://schemas.openxmlformats.org/markup-compatibility/2006">
              <mc:Choice xmlns:v="urn:schemas-microsoft-com:vml" Requires="v">
                <p:oleObj name="Equation" r:id="rId35" imgW="2336760" imgH="876240" progId="Equation.DSMT4">
                  <p:embed/>
                </p:oleObj>
              </mc:Choice>
              <mc:Fallback>
                <p:oleObj name="Equation" r:id="rId35" imgW="2336760" imgH="876240" progId="Equation.DSMT4">
                  <p:embed/>
                  <p:pic>
                    <p:nvPicPr>
                      <p:cNvPr id="24" name="Object 12"/>
                      <p:cNvPicPr>
                        <a:picLocks noChangeAspect="1" noChangeArrowheads="1"/>
                      </p:cNvPicPr>
                      <p:nvPr/>
                    </p:nvPicPr>
                    <p:blipFill>
                      <a:blip r:embed="rId36"/>
                      <a:srcRect/>
                      <a:stretch>
                        <a:fillRect/>
                      </a:stretch>
                    </p:blipFill>
                    <p:spPr bwMode="auto">
                      <a:xfrm>
                        <a:off x="5486400" y="2819400"/>
                        <a:ext cx="2336800" cy="876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1511"/>
                                        </p:tgtEl>
                                        <p:attrNameLst>
                                          <p:attrName>style.visibility</p:attrName>
                                        </p:attrNameLst>
                                      </p:cBhvr>
                                      <p:to>
                                        <p:strVal val="visible"/>
                                      </p:to>
                                    </p:set>
                                    <p:animEffect transition="in" filter="blinds(horizontal)">
                                      <p:cBhvr>
                                        <p:cTn id="12" dur="500"/>
                                        <p:tgtEl>
                                          <p:spTgt spid="2151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1512"/>
                                        </p:tgtEl>
                                        <p:attrNameLst>
                                          <p:attrName>style.visibility</p:attrName>
                                        </p:attrNameLst>
                                      </p:cBhvr>
                                      <p:to>
                                        <p:strVal val="visible"/>
                                      </p:to>
                                    </p:set>
                                    <p:animEffect transition="in" filter="blinds(horizontal)">
                                      <p:cBhvr>
                                        <p:cTn id="17" dur="500"/>
                                        <p:tgtEl>
                                          <p:spTgt spid="2151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1513"/>
                                        </p:tgtEl>
                                        <p:attrNameLst>
                                          <p:attrName>style.visibility</p:attrName>
                                        </p:attrNameLst>
                                      </p:cBhvr>
                                      <p:to>
                                        <p:strVal val="visible"/>
                                      </p:to>
                                    </p:set>
                                    <p:animEffect transition="in" filter="blinds(horizontal)">
                                      <p:cBhvr>
                                        <p:cTn id="22" dur="500"/>
                                        <p:tgtEl>
                                          <p:spTgt spid="2151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1514"/>
                                        </p:tgtEl>
                                        <p:attrNameLst>
                                          <p:attrName>style.visibility</p:attrName>
                                        </p:attrNameLst>
                                      </p:cBhvr>
                                      <p:to>
                                        <p:strVal val="visible"/>
                                      </p:to>
                                    </p:set>
                                    <p:animEffect transition="in" filter="blinds(horizontal)">
                                      <p:cBhvr>
                                        <p:cTn id="27" dur="500"/>
                                        <p:tgtEl>
                                          <p:spTgt spid="21514"/>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21515"/>
                                        </p:tgtEl>
                                        <p:attrNameLst>
                                          <p:attrName>style.visibility</p:attrName>
                                        </p:attrNameLst>
                                      </p:cBhvr>
                                      <p:to>
                                        <p:strVal val="visible"/>
                                      </p:to>
                                    </p:set>
                                    <p:animEffect transition="in" filter="blinds(horizontal)">
                                      <p:cBhvr>
                                        <p:cTn id="32" dur="500"/>
                                        <p:tgtEl>
                                          <p:spTgt spid="21515"/>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blinds(horizontal)">
                                      <p:cBhvr>
                                        <p:cTn id="37" dur="5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21516"/>
                                        </p:tgtEl>
                                        <p:attrNameLst>
                                          <p:attrName>style.visibility</p:attrName>
                                        </p:attrNameLst>
                                      </p:cBhvr>
                                      <p:to>
                                        <p:strVal val="visible"/>
                                      </p:to>
                                    </p:set>
                                    <p:animEffect transition="in" filter="blinds(horizontal)">
                                      <p:cBhvr>
                                        <p:cTn id="42" dur="500"/>
                                        <p:tgtEl>
                                          <p:spTgt spid="21516"/>
                                        </p:tgtEl>
                                      </p:cBhvr>
                                    </p:animEffect>
                                  </p:childTnLst>
                                </p:cTn>
                              </p:par>
                              <p:par>
                                <p:cTn id="43" presetID="10" presetClass="exit" presetSubtype="0" fill="hold" nodeType="withEffect">
                                  <p:stCondLst>
                                    <p:cond delay="0"/>
                                  </p:stCondLst>
                                  <p:childTnLst>
                                    <p:animEffect transition="out" filter="fade">
                                      <p:cBhvr>
                                        <p:cTn id="44" dur="2000"/>
                                        <p:tgtEl>
                                          <p:spTgt spid="24"/>
                                        </p:tgtEl>
                                      </p:cBhvr>
                                    </p:animEffect>
                                    <p:set>
                                      <p:cBhvr>
                                        <p:cTn id="45" dur="1" fill="hold">
                                          <p:stCondLst>
                                            <p:cond delay="1999"/>
                                          </p:stCondLst>
                                        </p:cTn>
                                        <p:tgtEl>
                                          <p:spTgt spid="24"/>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nodeType="clickEffect">
                                  <p:stCondLst>
                                    <p:cond delay="0"/>
                                  </p:stCondLst>
                                  <p:childTnLst>
                                    <p:set>
                                      <p:cBhvr>
                                        <p:cTn id="49" dur="1" fill="hold">
                                          <p:stCondLst>
                                            <p:cond delay="0"/>
                                          </p:stCondLst>
                                        </p:cTn>
                                        <p:tgtEl>
                                          <p:spTgt spid="21519"/>
                                        </p:tgtEl>
                                        <p:attrNameLst>
                                          <p:attrName>style.visibility</p:attrName>
                                        </p:attrNameLst>
                                      </p:cBhvr>
                                      <p:to>
                                        <p:strVal val="visible"/>
                                      </p:to>
                                    </p:set>
                                    <p:animEffect transition="in" filter="blinds(horizontal)">
                                      <p:cBhvr>
                                        <p:cTn id="50" dur="500"/>
                                        <p:tgtEl>
                                          <p:spTgt spid="21519"/>
                                        </p:tgtEl>
                                      </p:cBhvr>
                                    </p:animEffect>
                                  </p:childTnLst>
                                </p:cTn>
                              </p:par>
                              <p:par>
                                <p:cTn id="51" presetID="10" presetClass="exit" presetSubtype="0" fill="hold" nodeType="withEffect">
                                  <p:stCondLst>
                                    <p:cond delay="0"/>
                                  </p:stCondLst>
                                  <p:childTnLst>
                                    <p:animEffect transition="out" filter="fade">
                                      <p:cBhvr>
                                        <p:cTn id="52" dur="2000"/>
                                        <p:tgtEl>
                                          <p:spTgt spid="21516"/>
                                        </p:tgtEl>
                                      </p:cBhvr>
                                    </p:animEffect>
                                    <p:set>
                                      <p:cBhvr>
                                        <p:cTn id="53" dur="1" fill="hold">
                                          <p:stCondLst>
                                            <p:cond delay="1999"/>
                                          </p:stCondLst>
                                        </p:cTn>
                                        <p:tgtEl>
                                          <p:spTgt spid="21516"/>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nodeType="clickEffect">
                                  <p:stCondLst>
                                    <p:cond delay="0"/>
                                  </p:stCondLst>
                                  <p:childTnLst>
                                    <p:set>
                                      <p:cBhvr>
                                        <p:cTn id="57" dur="1" fill="hold">
                                          <p:stCondLst>
                                            <p:cond delay="0"/>
                                          </p:stCondLst>
                                        </p:cTn>
                                        <p:tgtEl>
                                          <p:spTgt spid="21517"/>
                                        </p:tgtEl>
                                        <p:attrNameLst>
                                          <p:attrName>style.visibility</p:attrName>
                                        </p:attrNameLst>
                                      </p:cBhvr>
                                      <p:to>
                                        <p:strVal val="visible"/>
                                      </p:to>
                                    </p:set>
                                    <p:animEffect transition="in" filter="blinds(horizontal)">
                                      <p:cBhvr>
                                        <p:cTn id="58" dur="500"/>
                                        <p:tgtEl>
                                          <p:spTgt spid="21517"/>
                                        </p:tgtEl>
                                      </p:cBhvr>
                                    </p:animEffec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nodeType="clickEffect">
                                  <p:stCondLst>
                                    <p:cond delay="0"/>
                                  </p:stCondLst>
                                  <p:childTnLst>
                                    <p:set>
                                      <p:cBhvr>
                                        <p:cTn id="62" dur="1" fill="hold">
                                          <p:stCondLst>
                                            <p:cond delay="0"/>
                                          </p:stCondLst>
                                        </p:cTn>
                                        <p:tgtEl>
                                          <p:spTgt spid="21518"/>
                                        </p:tgtEl>
                                        <p:attrNameLst>
                                          <p:attrName>style.visibility</p:attrName>
                                        </p:attrNameLst>
                                      </p:cBhvr>
                                      <p:to>
                                        <p:strVal val="visible"/>
                                      </p:to>
                                    </p:set>
                                    <p:animEffect transition="in" filter="blinds(horizontal)">
                                      <p:cBhvr>
                                        <p:cTn id="63" dur="500"/>
                                        <p:tgtEl>
                                          <p:spTgt spid="21518"/>
                                        </p:tgtEl>
                                      </p:cBhvr>
                                    </p:animEffect>
                                  </p:childTnLst>
                                </p:cTn>
                              </p:par>
                            </p:childTnLst>
                          </p:cTn>
                        </p:par>
                      </p:childTnLst>
                    </p:cTn>
                  </p:par>
                  <p:par>
                    <p:cTn id="64" fill="hold">
                      <p:stCondLst>
                        <p:cond delay="indefinite"/>
                      </p:stCondLst>
                      <p:childTnLst>
                        <p:par>
                          <p:cTn id="65" fill="hold">
                            <p:stCondLst>
                              <p:cond delay="0"/>
                            </p:stCondLst>
                            <p:childTnLst>
                              <p:par>
                                <p:cTn id="66" presetID="3" presetClass="entr" presetSubtype="10" fill="hold" nodeType="clickEffect">
                                  <p:stCondLst>
                                    <p:cond delay="0"/>
                                  </p:stCondLst>
                                  <p:childTnLst>
                                    <p:set>
                                      <p:cBhvr>
                                        <p:cTn id="67" dur="1" fill="hold">
                                          <p:stCondLst>
                                            <p:cond delay="0"/>
                                          </p:stCondLst>
                                        </p:cTn>
                                        <p:tgtEl>
                                          <p:spTgt spid="21520"/>
                                        </p:tgtEl>
                                        <p:attrNameLst>
                                          <p:attrName>style.visibility</p:attrName>
                                        </p:attrNameLst>
                                      </p:cBhvr>
                                      <p:to>
                                        <p:strVal val="visible"/>
                                      </p:to>
                                    </p:set>
                                    <p:animEffect transition="in" filter="blinds(horizontal)">
                                      <p:cBhvr>
                                        <p:cTn id="68" dur="500"/>
                                        <p:tgtEl>
                                          <p:spTgt spid="21520"/>
                                        </p:tgtEl>
                                      </p:cBhvr>
                                    </p:animEffect>
                                  </p:childTnLst>
                                </p:cTn>
                              </p:par>
                            </p:childTnLst>
                          </p:cTn>
                        </p:par>
                      </p:childTnLst>
                    </p:cTn>
                  </p:par>
                  <p:par>
                    <p:cTn id="69" fill="hold">
                      <p:stCondLst>
                        <p:cond delay="indefinite"/>
                      </p:stCondLst>
                      <p:childTnLst>
                        <p:par>
                          <p:cTn id="70" fill="hold">
                            <p:stCondLst>
                              <p:cond delay="0"/>
                            </p:stCondLst>
                            <p:childTnLst>
                              <p:par>
                                <p:cTn id="71" presetID="3" presetClass="entr" presetSubtype="10" fill="hold" nodeType="clickEffect">
                                  <p:stCondLst>
                                    <p:cond delay="0"/>
                                  </p:stCondLst>
                                  <p:childTnLst>
                                    <p:set>
                                      <p:cBhvr>
                                        <p:cTn id="72" dur="1" fill="hold">
                                          <p:stCondLst>
                                            <p:cond delay="0"/>
                                          </p:stCondLst>
                                        </p:cTn>
                                        <p:tgtEl>
                                          <p:spTgt spid="21521"/>
                                        </p:tgtEl>
                                        <p:attrNameLst>
                                          <p:attrName>style.visibility</p:attrName>
                                        </p:attrNameLst>
                                      </p:cBhvr>
                                      <p:to>
                                        <p:strVal val="visible"/>
                                      </p:to>
                                    </p:set>
                                    <p:animEffect transition="in" filter="blinds(horizontal)">
                                      <p:cBhvr>
                                        <p:cTn id="73" dur="500"/>
                                        <p:tgtEl>
                                          <p:spTgt spid="21521"/>
                                        </p:tgtEl>
                                      </p:cBhvr>
                                    </p:animEffect>
                                  </p:childTnLst>
                                </p:cTn>
                              </p:par>
                            </p:childTnLst>
                          </p:cTn>
                        </p:par>
                      </p:childTnLst>
                    </p:cTn>
                  </p:par>
                  <p:par>
                    <p:cTn id="74" fill="hold">
                      <p:stCondLst>
                        <p:cond delay="indefinite"/>
                      </p:stCondLst>
                      <p:childTnLst>
                        <p:par>
                          <p:cTn id="75" fill="hold">
                            <p:stCondLst>
                              <p:cond delay="0"/>
                            </p:stCondLst>
                            <p:childTnLst>
                              <p:par>
                                <p:cTn id="76" presetID="3" presetClass="entr" presetSubtype="10" fill="hold" grpId="0" nodeType="clickEffect">
                                  <p:stCondLst>
                                    <p:cond delay="0"/>
                                  </p:stCondLst>
                                  <p:childTnLst>
                                    <p:set>
                                      <p:cBhvr>
                                        <p:cTn id="77" dur="1" fill="hold">
                                          <p:stCondLst>
                                            <p:cond delay="0"/>
                                          </p:stCondLst>
                                        </p:cTn>
                                        <p:tgtEl>
                                          <p:spTgt spid="21"/>
                                        </p:tgtEl>
                                        <p:attrNameLst>
                                          <p:attrName>style.visibility</p:attrName>
                                        </p:attrNameLst>
                                      </p:cBhvr>
                                      <p:to>
                                        <p:strVal val="visible"/>
                                      </p:to>
                                    </p:set>
                                    <p:animEffect transition="in" filter="blinds(horizontal)">
                                      <p:cBhvr>
                                        <p:cTn id="7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A7915-2A62-40C8-A301-31F4CAA75271}"/>
              </a:ext>
            </a:extLst>
          </p:cNvPr>
          <p:cNvSpPr>
            <a:spLocks noGrp="1"/>
          </p:cNvSpPr>
          <p:nvPr>
            <p:ph type="title"/>
          </p:nvPr>
        </p:nvSpPr>
        <p:spPr>
          <a:xfrm>
            <a:off x="457200" y="274638"/>
            <a:ext cx="7467600" cy="487362"/>
          </a:xfrm>
        </p:spPr>
        <p:txBody>
          <a:bodyPr>
            <a:normAutofit fontScale="90000"/>
          </a:bodyPr>
          <a:lstStyle/>
          <a:p>
            <a:r>
              <a:rPr lang="en-CA" dirty="0"/>
              <a:t>Recap on What we Learnt so Far:</a:t>
            </a:r>
          </a:p>
        </p:txBody>
      </p:sp>
      <p:sp>
        <p:nvSpPr>
          <p:cNvPr id="3" name="Content Placeholder 2">
            <a:extLst>
              <a:ext uri="{FF2B5EF4-FFF2-40B4-BE49-F238E27FC236}">
                <a16:creationId xmlns:a16="http://schemas.microsoft.com/office/drawing/2014/main" id="{A35B26FC-B120-4DA5-A5BF-90C6A28B6513}"/>
              </a:ext>
            </a:extLst>
          </p:cNvPr>
          <p:cNvSpPr>
            <a:spLocks noGrp="1"/>
          </p:cNvSpPr>
          <p:nvPr>
            <p:ph sz="quarter" idx="1"/>
          </p:nvPr>
        </p:nvSpPr>
        <p:spPr>
          <a:xfrm>
            <a:off x="304800" y="838200"/>
            <a:ext cx="8001000" cy="2362200"/>
          </a:xfrm>
        </p:spPr>
        <p:txBody>
          <a:bodyPr>
            <a:normAutofit/>
          </a:bodyPr>
          <a:lstStyle/>
          <a:p>
            <a:r>
              <a:rPr lang="en-CA" sz="2200" dirty="0"/>
              <a:t>The vertex is for finding the Max/Minimum of something</a:t>
            </a:r>
          </a:p>
          <a:p>
            <a:r>
              <a:rPr lang="en-CA" sz="2200" dirty="0"/>
              <a:t>The x-intercepts is when the height is zero</a:t>
            </a:r>
          </a:p>
          <a:p>
            <a:r>
              <a:rPr lang="en-CA" sz="2200" dirty="0"/>
              <a:t>The y-intercept is when t=0 or x=0, height at the beginning</a:t>
            </a:r>
          </a:p>
          <a:p>
            <a:r>
              <a:rPr lang="en-CA" sz="2200" dirty="0"/>
              <a:t>The axis of symmetry is the x-value or the time when an object is at the vertex (highest point) or lowest point</a:t>
            </a:r>
          </a:p>
        </p:txBody>
      </p:sp>
      <p:sp>
        <p:nvSpPr>
          <p:cNvPr id="9" name="Text Box 4">
            <a:extLst>
              <a:ext uri="{FF2B5EF4-FFF2-40B4-BE49-F238E27FC236}">
                <a16:creationId xmlns:a16="http://schemas.microsoft.com/office/drawing/2014/main" id="{DF426CE8-9789-44DC-B0E8-5C7D81369E1F}"/>
              </a:ext>
            </a:extLst>
          </p:cNvPr>
          <p:cNvSpPr txBox="1">
            <a:spLocks noChangeArrowheads="1"/>
          </p:cNvSpPr>
          <p:nvPr/>
        </p:nvSpPr>
        <p:spPr bwMode="auto">
          <a:xfrm>
            <a:off x="76200" y="4953000"/>
            <a:ext cx="4191000" cy="707886"/>
          </a:xfrm>
          <a:prstGeom prst="rect">
            <a:avLst/>
          </a:prstGeom>
          <a:noFill/>
          <a:ln w="9525">
            <a:noFill/>
            <a:miter lim="800000"/>
            <a:headEnd/>
            <a:tailEnd/>
          </a:ln>
          <a:effectLst/>
        </p:spPr>
        <p:txBody>
          <a:bodyPr wrap="square">
            <a:spAutoFit/>
          </a:bodyPr>
          <a:lstStyle/>
          <a:p>
            <a:pPr>
              <a:spcBef>
                <a:spcPct val="50000"/>
              </a:spcBef>
            </a:pPr>
            <a:r>
              <a:rPr lang="en-CA" sz="2000" dirty="0">
                <a:solidFill>
                  <a:srgbClr val="FF3300"/>
                </a:solidFill>
              </a:rPr>
              <a:t>Plug this value into the equation to find the “y-value” for the vertex</a:t>
            </a:r>
          </a:p>
        </p:txBody>
      </p:sp>
      <p:sp>
        <p:nvSpPr>
          <p:cNvPr id="19" name="Text Box 4">
            <a:extLst>
              <a:ext uri="{FF2B5EF4-FFF2-40B4-BE49-F238E27FC236}">
                <a16:creationId xmlns:a16="http://schemas.microsoft.com/office/drawing/2014/main" id="{5DED561B-003E-4941-8961-12E54D53AF6B}"/>
              </a:ext>
            </a:extLst>
          </p:cNvPr>
          <p:cNvSpPr txBox="1">
            <a:spLocks noChangeArrowheads="1"/>
          </p:cNvSpPr>
          <p:nvPr/>
        </p:nvSpPr>
        <p:spPr bwMode="auto">
          <a:xfrm>
            <a:off x="381000" y="3200400"/>
            <a:ext cx="2286000" cy="430887"/>
          </a:xfrm>
          <a:prstGeom prst="rect">
            <a:avLst/>
          </a:prstGeom>
          <a:noFill/>
          <a:ln w="9525">
            <a:noFill/>
            <a:miter lim="800000"/>
            <a:headEnd/>
            <a:tailEnd/>
          </a:ln>
          <a:effectLst/>
        </p:spPr>
        <p:txBody>
          <a:bodyPr wrap="square">
            <a:spAutoFit/>
          </a:bodyPr>
          <a:lstStyle/>
          <a:p>
            <a:pPr>
              <a:spcBef>
                <a:spcPct val="50000"/>
              </a:spcBef>
            </a:pPr>
            <a:r>
              <a:rPr lang="en-CA" sz="2200" dirty="0">
                <a:solidFill>
                  <a:srgbClr val="FF3300"/>
                </a:solidFill>
              </a:rPr>
              <a:t>General form: </a:t>
            </a:r>
          </a:p>
        </p:txBody>
      </p:sp>
      <p:graphicFrame>
        <p:nvGraphicFramePr>
          <p:cNvPr id="20" name="Object 19">
            <a:extLst>
              <a:ext uri="{FF2B5EF4-FFF2-40B4-BE49-F238E27FC236}">
                <a16:creationId xmlns:a16="http://schemas.microsoft.com/office/drawing/2014/main" id="{925912FF-FC77-4C94-900F-C0D0AFA5E4C5}"/>
              </a:ext>
            </a:extLst>
          </p:cNvPr>
          <p:cNvGraphicFramePr>
            <a:graphicFrameLocks noChangeAspect="1"/>
          </p:cNvGraphicFramePr>
          <p:nvPr>
            <p:extLst>
              <p:ext uri="{D42A27DB-BD31-4B8C-83A1-F6EECF244321}">
                <p14:modId xmlns:p14="http://schemas.microsoft.com/office/powerpoint/2010/main" val="1305487466"/>
              </p:ext>
            </p:extLst>
          </p:nvPr>
        </p:nvGraphicFramePr>
        <p:xfrm>
          <a:off x="304800" y="3657600"/>
          <a:ext cx="1926164" cy="433387"/>
        </p:xfrm>
        <a:graphic>
          <a:graphicData uri="http://schemas.openxmlformats.org/presentationml/2006/ole">
            <mc:AlternateContent xmlns:mc="http://schemas.openxmlformats.org/markup-compatibility/2006">
              <mc:Choice xmlns:v="urn:schemas-microsoft-com:vml" Requires="v">
                <p:oleObj name="Equation" r:id="rId3" imgW="1015920" imgH="228600" progId="Equation.DSMT4">
                  <p:embed/>
                </p:oleObj>
              </mc:Choice>
              <mc:Fallback>
                <p:oleObj name="Equation" r:id="rId3" imgW="1015920" imgH="228600" progId="Equation.DSMT4">
                  <p:embed/>
                  <p:pic>
                    <p:nvPicPr>
                      <p:cNvPr id="20" name="Object 19">
                        <a:extLst>
                          <a:ext uri="{FF2B5EF4-FFF2-40B4-BE49-F238E27FC236}">
                            <a16:creationId xmlns:a16="http://schemas.microsoft.com/office/drawing/2014/main" id="{925912FF-FC77-4C94-900F-C0D0AFA5E4C5}"/>
                          </a:ext>
                        </a:extLst>
                      </p:cNvPr>
                      <p:cNvPicPr/>
                      <p:nvPr/>
                    </p:nvPicPr>
                    <p:blipFill>
                      <a:blip r:embed="rId4"/>
                      <a:stretch>
                        <a:fillRect/>
                      </a:stretch>
                    </p:blipFill>
                    <p:spPr>
                      <a:xfrm>
                        <a:off x="304800" y="3657600"/>
                        <a:ext cx="1926164" cy="433387"/>
                      </a:xfrm>
                      <a:prstGeom prst="rect">
                        <a:avLst/>
                      </a:prstGeom>
                    </p:spPr>
                  </p:pic>
                </p:oleObj>
              </mc:Fallback>
            </mc:AlternateContent>
          </a:graphicData>
        </a:graphic>
      </p:graphicFrame>
      <p:graphicFrame>
        <p:nvGraphicFramePr>
          <p:cNvPr id="23" name="Object 22">
            <a:extLst>
              <a:ext uri="{FF2B5EF4-FFF2-40B4-BE49-F238E27FC236}">
                <a16:creationId xmlns:a16="http://schemas.microsoft.com/office/drawing/2014/main" id="{461F6A3D-25F5-4146-9CAF-7AF656D38782}"/>
              </a:ext>
            </a:extLst>
          </p:cNvPr>
          <p:cNvGraphicFramePr>
            <a:graphicFrameLocks noChangeAspect="1"/>
          </p:cNvGraphicFramePr>
          <p:nvPr>
            <p:extLst>
              <p:ext uri="{D42A27DB-BD31-4B8C-83A1-F6EECF244321}">
                <p14:modId xmlns:p14="http://schemas.microsoft.com/office/powerpoint/2010/main" val="503504240"/>
              </p:ext>
            </p:extLst>
          </p:nvPr>
        </p:nvGraphicFramePr>
        <p:xfrm>
          <a:off x="381000" y="4191000"/>
          <a:ext cx="890588" cy="747712"/>
        </p:xfrm>
        <a:graphic>
          <a:graphicData uri="http://schemas.openxmlformats.org/presentationml/2006/ole">
            <mc:AlternateContent xmlns:mc="http://schemas.openxmlformats.org/markup-compatibility/2006">
              <mc:Choice xmlns:v="urn:schemas-microsoft-com:vml" Requires="v">
                <p:oleObj name="Equation" r:id="rId5" imgW="469800" imgH="393480" progId="Equation.DSMT4">
                  <p:embed/>
                </p:oleObj>
              </mc:Choice>
              <mc:Fallback>
                <p:oleObj name="Equation" r:id="rId5" imgW="469800" imgH="393480" progId="Equation.DSMT4">
                  <p:embed/>
                  <p:pic>
                    <p:nvPicPr>
                      <p:cNvPr id="23" name="Object 22">
                        <a:extLst>
                          <a:ext uri="{FF2B5EF4-FFF2-40B4-BE49-F238E27FC236}">
                            <a16:creationId xmlns:a16="http://schemas.microsoft.com/office/drawing/2014/main" id="{461F6A3D-25F5-4146-9CAF-7AF656D38782}"/>
                          </a:ext>
                        </a:extLst>
                      </p:cNvPr>
                      <p:cNvPicPr/>
                      <p:nvPr/>
                    </p:nvPicPr>
                    <p:blipFill>
                      <a:blip r:embed="rId6"/>
                      <a:stretch>
                        <a:fillRect/>
                      </a:stretch>
                    </p:blipFill>
                    <p:spPr>
                      <a:xfrm>
                        <a:off x="381000" y="4191000"/>
                        <a:ext cx="890588" cy="747712"/>
                      </a:xfrm>
                      <a:prstGeom prst="rect">
                        <a:avLst/>
                      </a:prstGeom>
                    </p:spPr>
                  </p:pic>
                </p:oleObj>
              </mc:Fallback>
            </mc:AlternateContent>
          </a:graphicData>
        </a:graphic>
      </p:graphicFrame>
      <p:sp>
        <p:nvSpPr>
          <p:cNvPr id="24" name="Text Box 4">
            <a:extLst>
              <a:ext uri="{FF2B5EF4-FFF2-40B4-BE49-F238E27FC236}">
                <a16:creationId xmlns:a16="http://schemas.microsoft.com/office/drawing/2014/main" id="{6C26C7B1-7752-4D15-8CD2-EE8BAD2DDC53}"/>
              </a:ext>
            </a:extLst>
          </p:cNvPr>
          <p:cNvSpPr txBox="1">
            <a:spLocks noChangeArrowheads="1"/>
          </p:cNvSpPr>
          <p:nvPr/>
        </p:nvSpPr>
        <p:spPr bwMode="auto">
          <a:xfrm>
            <a:off x="1295400" y="4343400"/>
            <a:ext cx="2514600" cy="400110"/>
          </a:xfrm>
          <a:prstGeom prst="rect">
            <a:avLst/>
          </a:prstGeom>
          <a:noFill/>
          <a:ln w="9525">
            <a:noFill/>
            <a:miter lim="800000"/>
            <a:headEnd/>
            <a:tailEnd/>
          </a:ln>
          <a:effectLst/>
        </p:spPr>
        <p:txBody>
          <a:bodyPr wrap="square">
            <a:spAutoFit/>
          </a:bodyPr>
          <a:lstStyle/>
          <a:p>
            <a:pPr>
              <a:spcBef>
                <a:spcPct val="50000"/>
              </a:spcBef>
            </a:pPr>
            <a:r>
              <a:rPr lang="en-CA" sz="2000" dirty="0">
                <a:solidFill>
                  <a:srgbClr val="FF3300"/>
                </a:solidFill>
              </a:rPr>
              <a:t>Axis of Symmetry</a:t>
            </a:r>
          </a:p>
        </p:txBody>
      </p:sp>
      <p:sp>
        <p:nvSpPr>
          <p:cNvPr id="31" name="Text Box 4">
            <a:extLst>
              <a:ext uri="{FF2B5EF4-FFF2-40B4-BE49-F238E27FC236}">
                <a16:creationId xmlns:a16="http://schemas.microsoft.com/office/drawing/2014/main" id="{4542D592-3363-4E2C-9192-27C4ACB1CED6}"/>
              </a:ext>
            </a:extLst>
          </p:cNvPr>
          <p:cNvSpPr txBox="1">
            <a:spLocks noChangeArrowheads="1"/>
          </p:cNvSpPr>
          <p:nvPr/>
        </p:nvSpPr>
        <p:spPr bwMode="auto">
          <a:xfrm>
            <a:off x="361950" y="5726112"/>
            <a:ext cx="964053" cy="400110"/>
          </a:xfrm>
          <a:prstGeom prst="rect">
            <a:avLst/>
          </a:prstGeom>
          <a:noFill/>
          <a:ln w="9525">
            <a:noFill/>
            <a:miter lim="800000"/>
            <a:headEnd/>
            <a:tailEnd/>
          </a:ln>
          <a:effectLst/>
        </p:spPr>
        <p:txBody>
          <a:bodyPr wrap="square">
            <a:spAutoFit/>
          </a:bodyPr>
          <a:lstStyle/>
          <a:p>
            <a:pPr>
              <a:spcBef>
                <a:spcPct val="50000"/>
              </a:spcBef>
            </a:pPr>
            <a:r>
              <a:rPr lang="en-CA" sz="2000" dirty="0">
                <a:solidFill>
                  <a:srgbClr val="FF3300"/>
                </a:solidFill>
              </a:rPr>
              <a:t>Y-int: </a:t>
            </a:r>
          </a:p>
        </p:txBody>
      </p:sp>
      <p:graphicFrame>
        <p:nvGraphicFramePr>
          <p:cNvPr id="32" name="Object 31">
            <a:extLst>
              <a:ext uri="{FF2B5EF4-FFF2-40B4-BE49-F238E27FC236}">
                <a16:creationId xmlns:a16="http://schemas.microsoft.com/office/drawing/2014/main" id="{96A6AF0F-C434-479A-922D-6948B8E65326}"/>
              </a:ext>
            </a:extLst>
          </p:cNvPr>
          <p:cNvGraphicFramePr>
            <a:graphicFrameLocks noChangeAspect="1"/>
          </p:cNvGraphicFramePr>
          <p:nvPr>
            <p:extLst>
              <p:ext uri="{D42A27DB-BD31-4B8C-83A1-F6EECF244321}">
                <p14:modId xmlns:p14="http://schemas.microsoft.com/office/powerpoint/2010/main" val="756849946"/>
              </p:ext>
            </p:extLst>
          </p:nvPr>
        </p:nvGraphicFramePr>
        <p:xfrm>
          <a:off x="1295400" y="5791200"/>
          <a:ext cx="698500" cy="312737"/>
        </p:xfrm>
        <a:graphic>
          <a:graphicData uri="http://schemas.openxmlformats.org/presentationml/2006/ole">
            <mc:AlternateContent xmlns:mc="http://schemas.openxmlformats.org/markup-compatibility/2006">
              <mc:Choice xmlns:v="urn:schemas-microsoft-com:vml" Requires="v">
                <p:oleObj name="Equation" r:id="rId7" imgW="368280" imgH="164880" progId="Equation.DSMT4">
                  <p:embed/>
                </p:oleObj>
              </mc:Choice>
              <mc:Fallback>
                <p:oleObj name="Equation" r:id="rId7" imgW="368280" imgH="164880" progId="Equation.DSMT4">
                  <p:embed/>
                  <p:pic>
                    <p:nvPicPr>
                      <p:cNvPr id="32" name="Object 31">
                        <a:extLst>
                          <a:ext uri="{FF2B5EF4-FFF2-40B4-BE49-F238E27FC236}">
                            <a16:creationId xmlns:a16="http://schemas.microsoft.com/office/drawing/2014/main" id="{96A6AF0F-C434-479A-922D-6948B8E65326}"/>
                          </a:ext>
                        </a:extLst>
                      </p:cNvPr>
                      <p:cNvPicPr/>
                      <p:nvPr/>
                    </p:nvPicPr>
                    <p:blipFill>
                      <a:blip r:embed="rId8"/>
                      <a:stretch>
                        <a:fillRect/>
                      </a:stretch>
                    </p:blipFill>
                    <p:spPr>
                      <a:xfrm>
                        <a:off x="1295400" y="5791200"/>
                        <a:ext cx="698500" cy="312737"/>
                      </a:xfrm>
                      <a:prstGeom prst="rect">
                        <a:avLst/>
                      </a:prstGeom>
                    </p:spPr>
                  </p:pic>
                </p:oleObj>
              </mc:Fallback>
            </mc:AlternateContent>
          </a:graphicData>
        </a:graphic>
      </p:graphicFrame>
      <p:sp>
        <p:nvSpPr>
          <p:cNvPr id="33" name="Text Box 4">
            <a:extLst>
              <a:ext uri="{FF2B5EF4-FFF2-40B4-BE49-F238E27FC236}">
                <a16:creationId xmlns:a16="http://schemas.microsoft.com/office/drawing/2014/main" id="{EBB794B0-A33E-4427-8419-F6C4D7D69074}"/>
              </a:ext>
            </a:extLst>
          </p:cNvPr>
          <p:cNvSpPr txBox="1">
            <a:spLocks noChangeArrowheads="1"/>
          </p:cNvSpPr>
          <p:nvPr/>
        </p:nvSpPr>
        <p:spPr bwMode="auto">
          <a:xfrm>
            <a:off x="381000" y="6172200"/>
            <a:ext cx="964053" cy="400110"/>
          </a:xfrm>
          <a:prstGeom prst="rect">
            <a:avLst/>
          </a:prstGeom>
          <a:noFill/>
          <a:ln w="9525">
            <a:noFill/>
            <a:miter lim="800000"/>
            <a:headEnd/>
            <a:tailEnd/>
          </a:ln>
          <a:effectLst/>
        </p:spPr>
        <p:txBody>
          <a:bodyPr wrap="square">
            <a:spAutoFit/>
          </a:bodyPr>
          <a:lstStyle/>
          <a:p>
            <a:pPr>
              <a:spcBef>
                <a:spcPct val="50000"/>
              </a:spcBef>
            </a:pPr>
            <a:r>
              <a:rPr lang="en-CA" sz="2000" dirty="0">
                <a:solidFill>
                  <a:srgbClr val="FF3300"/>
                </a:solidFill>
              </a:rPr>
              <a:t>X-int: </a:t>
            </a:r>
          </a:p>
        </p:txBody>
      </p:sp>
      <p:graphicFrame>
        <p:nvGraphicFramePr>
          <p:cNvPr id="34" name="Object 33">
            <a:extLst>
              <a:ext uri="{FF2B5EF4-FFF2-40B4-BE49-F238E27FC236}">
                <a16:creationId xmlns:a16="http://schemas.microsoft.com/office/drawing/2014/main" id="{1EEEFCCB-789F-4737-B6BA-B27793D8E119}"/>
              </a:ext>
            </a:extLst>
          </p:cNvPr>
          <p:cNvGraphicFramePr>
            <a:graphicFrameLocks noChangeAspect="1"/>
          </p:cNvGraphicFramePr>
          <p:nvPr>
            <p:extLst>
              <p:ext uri="{D42A27DB-BD31-4B8C-83A1-F6EECF244321}">
                <p14:modId xmlns:p14="http://schemas.microsoft.com/office/powerpoint/2010/main" val="2787643486"/>
              </p:ext>
            </p:extLst>
          </p:nvPr>
        </p:nvGraphicFramePr>
        <p:xfrm>
          <a:off x="1295400" y="6019800"/>
          <a:ext cx="1905000" cy="682005"/>
        </p:xfrm>
        <a:graphic>
          <a:graphicData uri="http://schemas.openxmlformats.org/presentationml/2006/ole">
            <mc:AlternateContent xmlns:mc="http://schemas.openxmlformats.org/markup-compatibility/2006">
              <mc:Choice xmlns:v="urn:schemas-microsoft-com:vml" Requires="v">
                <p:oleObj name="Equation" r:id="rId9" imgW="1244520" imgH="444240" progId="Equation.DSMT4">
                  <p:embed/>
                </p:oleObj>
              </mc:Choice>
              <mc:Fallback>
                <p:oleObj name="Equation" r:id="rId9" imgW="1244520" imgH="444240" progId="Equation.DSMT4">
                  <p:embed/>
                  <p:pic>
                    <p:nvPicPr>
                      <p:cNvPr id="34" name="Object 33">
                        <a:extLst>
                          <a:ext uri="{FF2B5EF4-FFF2-40B4-BE49-F238E27FC236}">
                            <a16:creationId xmlns:a16="http://schemas.microsoft.com/office/drawing/2014/main" id="{1EEEFCCB-789F-4737-B6BA-B27793D8E119}"/>
                          </a:ext>
                        </a:extLst>
                      </p:cNvPr>
                      <p:cNvPicPr/>
                      <p:nvPr/>
                    </p:nvPicPr>
                    <p:blipFill>
                      <a:blip r:embed="rId10"/>
                      <a:stretch>
                        <a:fillRect/>
                      </a:stretch>
                    </p:blipFill>
                    <p:spPr>
                      <a:xfrm>
                        <a:off x="1295400" y="6019800"/>
                        <a:ext cx="1905000" cy="682005"/>
                      </a:xfrm>
                      <a:prstGeom prst="rect">
                        <a:avLst/>
                      </a:prstGeom>
                    </p:spPr>
                  </p:pic>
                </p:oleObj>
              </mc:Fallback>
            </mc:AlternateContent>
          </a:graphicData>
        </a:graphic>
      </p:graphicFrame>
      <p:sp>
        <p:nvSpPr>
          <p:cNvPr id="35" name="Text Box 4">
            <a:extLst>
              <a:ext uri="{FF2B5EF4-FFF2-40B4-BE49-F238E27FC236}">
                <a16:creationId xmlns:a16="http://schemas.microsoft.com/office/drawing/2014/main" id="{DE4588C2-25E3-4847-839B-3999E1CC35C2}"/>
              </a:ext>
            </a:extLst>
          </p:cNvPr>
          <p:cNvSpPr txBox="1">
            <a:spLocks noChangeArrowheads="1"/>
          </p:cNvSpPr>
          <p:nvPr/>
        </p:nvSpPr>
        <p:spPr bwMode="auto">
          <a:xfrm>
            <a:off x="5257800" y="3200400"/>
            <a:ext cx="2286000" cy="430887"/>
          </a:xfrm>
          <a:prstGeom prst="rect">
            <a:avLst/>
          </a:prstGeom>
          <a:noFill/>
          <a:ln w="9525">
            <a:noFill/>
            <a:miter lim="800000"/>
            <a:headEnd/>
            <a:tailEnd/>
          </a:ln>
          <a:effectLst/>
        </p:spPr>
        <p:txBody>
          <a:bodyPr wrap="square">
            <a:spAutoFit/>
          </a:bodyPr>
          <a:lstStyle/>
          <a:p>
            <a:pPr>
              <a:spcBef>
                <a:spcPct val="50000"/>
              </a:spcBef>
            </a:pPr>
            <a:r>
              <a:rPr lang="en-CA" sz="2200" dirty="0">
                <a:solidFill>
                  <a:srgbClr val="FF3300"/>
                </a:solidFill>
              </a:rPr>
              <a:t>APQ Form:</a:t>
            </a:r>
          </a:p>
        </p:txBody>
      </p:sp>
      <p:graphicFrame>
        <p:nvGraphicFramePr>
          <p:cNvPr id="36" name="Object 35">
            <a:extLst>
              <a:ext uri="{FF2B5EF4-FFF2-40B4-BE49-F238E27FC236}">
                <a16:creationId xmlns:a16="http://schemas.microsoft.com/office/drawing/2014/main" id="{8EDDAF57-6084-4C90-8B26-26D77509531B}"/>
              </a:ext>
            </a:extLst>
          </p:cNvPr>
          <p:cNvGraphicFramePr>
            <a:graphicFrameLocks noChangeAspect="1"/>
          </p:cNvGraphicFramePr>
          <p:nvPr>
            <p:extLst>
              <p:ext uri="{D42A27DB-BD31-4B8C-83A1-F6EECF244321}">
                <p14:modId xmlns:p14="http://schemas.microsoft.com/office/powerpoint/2010/main" val="959728125"/>
              </p:ext>
            </p:extLst>
          </p:nvPr>
        </p:nvGraphicFramePr>
        <p:xfrm>
          <a:off x="4953000" y="3581400"/>
          <a:ext cx="2143125" cy="530225"/>
        </p:xfrm>
        <a:graphic>
          <a:graphicData uri="http://schemas.openxmlformats.org/presentationml/2006/ole">
            <mc:AlternateContent xmlns:mc="http://schemas.openxmlformats.org/markup-compatibility/2006">
              <mc:Choice xmlns:v="urn:schemas-microsoft-com:vml" Requires="v">
                <p:oleObj name="Equation" r:id="rId11" imgW="1130040" imgH="279360" progId="Equation.DSMT4">
                  <p:embed/>
                </p:oleObj>
              </mc:Choice>
              <mc:Fallback>
                <p:oleObj name="Equation" r:id="rId11" imgW="1130040" imgH="279360" progId="Equation.DSMT4">
                  <p:embed/>
                  <p:pic>
                    <p:nvPicPr>
                      <p:cNvPr id="36" name="Object 35">
                        <a:extLst>
                          <a:ext uri="{FF2B5EF4-FFF2-40B4-BE49-F238E27FC236}">
                            <a16:creationId xmlns:a16="http://schemas.microsoft.com/office/drawing/2014/main" id="{8EDDAF57-6084-4C90-8B26-26D77509531B}"/>
                          </a:ext>
                        </a:extLst>
                      </p:cNvPr>
                      <p:cNvPicPr/>
                      <p:nvPr/>
                    </p:nvPicPr>
                    <p:blipFill>
                      <a:blip r:embed="rId12"/>
                      <a:stretch>
                        <a:fillRect/>
                      </a:stretch>
                    </p:blipFill>
                    <p:spPr>
                      <a:xfrm>
                        <a:off x="4953000" y="3581400"/>
                        <a:ext cx="2143125" cy="530225"/>
                      </a:xfrm>
                      <a:prstGeom prst="rect">
                        <a:avLst/>
                      </a:prstGeom>
                    </p:spPr>
                  </p:pic>
                </p:oleObj>
              </mc:Fallback>
            </mc:AlternateContent>
          </a:graphicData>
        </a:graphic>
      </p:graphicFrame>
      <p:sp>
        <p:nvSpPr>
          <p:cNvPr id="37" name="Text Box 4">
            <a:extLst>
              <a:ext uri="{FF2B5EF4-FFF2-40B4-BE49-F238E27FC236}">
                <a16:creationId xmlns:a16="http://schemas.microsoft.com/office/drawing/2014/main" id="{0546AC69-1E67-43FD-A374-AC7697E03489}"/>
              </a:ext>
            </a:extLst>
          </p:cNvPr>
          <p:cNvSpPr txBox="1">
            <a:spLocks noChangeArrowheads="1"/>
          </p:cNvSpPr>
          <p:nvPr/>
        </p:nvSpPr>
        <p:spPr bwMode="auto">
          <a:xfrm>
            <a:off x="4724400" y="4191000"/>
            <a:ext cx="1219200" cy="400110"/>
          </a:xfrm>
          <a:prstGeom prst="rect">
            <a:avLst/>
          </a:prstGeom>
          <a:noFill/>
          <a:ln w="9525">
            <a:noFill/>
            <a:miter lim="800000"/>
            <a:headEnd/>
            <a:tailEnd/>
          </a:ln>
          <a:effectLst/>
        </p:spPr>
        <p:txBody>
          <a:bodyPr wrap="square">
            <a:spAutoFit/>
          </a:bodyPr>
          <a:lstStyle/>
          <a:p>
            <a:pPr>
              <a:spcBef>
                <a:spcPct val="50000"/>
              </a:spcBef>
            </a:pPr>
            <a:r>
              <a:rPr lang="en-CA" sz="2000" dirty="0">
                <a:solidFill>
                  <a:srgbClr val="FF3300"/>
                </a:solidFill>
              </a:rPr>
              <a:t>Vertex: </a:t>
            </a:r>
          </a:p>
        </p:txBody>
      </p:sp>
      <p:graphicFrame>
        <p:nvGraphicFramePr>
          <p:cNvPr id="38" name="Object 37">
            <a:extLst>
              <a:ext uri="{FF2B5EF4-FFF2-40B4-BE49-F238E27FC236}">
                <a16:creationId xmlns:a16="http://schemas.microsoft.com/office/drawing/2014/main" id="{130DA8C2-48EF-4C5D-AEEF-8511BB3294A8}"/>
              </a:ext>
            </a:extLst>
          </p:cNvPr>
          <p:cNvGraphicFramePr>
            <a:graphicFrameLocks noChangeAspect="1"/>
          </p:cNvGraphicFramePr>
          <p:nvPr>
            <p:extLst>
              <p:ext uri="{D42A27DB-BD31-4B8C-83A1-F6EECF244321}">
                <p14:modId xmlns:p14="http://schemas.microsoft.com/office/powerpoint/2010/main" val="1771628471"/>
              </p:ext>
            </p:extLst>
          </p:nvPr>
        </p:nvGraphicFramePr>
        <p:xfrm>
          <a:off x="5715000" y="4191000"/>
          <a:ext cx="746125" cy="482600"/>
        </p:xfrm>
        <a:graphic>
          <a:graphicData uri="http://schemas.openxmlformats.org/presentationml/2006/ole">
            <mc:AlternateContent xmlns:mc="http://schemas.openxmlformats.org/markup-compatibility/2006">
              <mc:Choice xmlns:v="urn:schemas-microsoft-com:vml" Requires="v">
                <p:oleObj name="Equation" r:id="rId13" imgW="393480" imgH="253800" progId="Equation.DSMT4">
                  <p:embed/>
                </p:oleObj>
              </mc:Choice>
              <mc:Fallback>
                <p:oleObj name="Equation" r:id="rId13" imgW="393480" imgH="253800" progId="Equation.DSMT4">
                  <p:embed/>
                  <p:pic>
                    <p:nvPicPr>
                      <p:cNvPr id="38" name="Object 37">
                        <a:extLst>
                          <a:ext uri="{FF2B5EF4-FFF2-40B4-BE49-F238E27FC236}">
                            <a16:creationId xmlns:a16="http://schemas.microsoft.com/office/drawing/2014/main" id="{130DA8C2-48EF-4C5D-AEEF-8511BB3294A8}"/>
                          </a:ext>
                        </a:extLst>
                      </p:cNvPr>
                      <p:cNvPicPr/>
                      <p:nvPr/>
                    </p:nvPicPr>
                    <p:blipFill>
                      <a:blip r:embed="rId14"/>
                      <a:stretch>
                        <a:fillRect/>
                      </a:stretch>
                    </p:blipFill>
                    <p:spPr>
                      <a:xfrm>
                        <a:off x="5715000" y="4191000"/>
                        <a:ext cx="746125" cy="482600"/>
                      </a:xfrm>
                      <a:prstGeom prst="rect">
                        <a:avLst/>
                      </a:prstGeom>
                    </p:spPr>
                  </p:pic>
                </p:oleObj>
              </mc:Fallback>
            </mc:AlternateContent>
          </a:graphicData>
        </a:graphic>
      </p:graphicFrame>
      <p:sp>
        <p:nvSpPr>
          <p:cNvPr id="39" name="Text Box 4">
            <a:extLst>
              <a:ext uri="{FF2B5EF4-FFF2-40B4-BE49-F238E27FC236}">
                <a16:creationId xmlns:a16="http://schemas.microsoft.com/office/drawing/2014/main" id="{81A1E0C8-82AB-4052-8BAC-98A170DA373C}"/>
              </a:ext>
            </a:extLst>
          </p:cNvPr>
          <p:cNvSpPr txBox="1">
            <a:spLocks noChangeArrowheads="1"/>
          </p:cNvSpPr>
          <p:nvPr/>
        </p:nvSpPr>
        <p:spPr bwMode="auto">
          <a:xfrm>
            <a:off x="6705600" y="4267200"/>
            <a:ext cx="1219200" cy="400110"/>
          </a:xfrm>
          <a:prstGeom prst="rect">
            <a:avLst/>
          </a:prstGeom>
          <a:noFill/>
          <a:ln w="9525">
            <a:noFill/>
            <a:miter lim="800000"/>
            <a:headEnd/>
            <a:tailEnd/>
          </a:ln>
          <a:effectLst/>
        </p:spPr>
        <p:txBody>
          <a:bodyPr wrap="square">
            <a:spAutoFit/>
          </a:bodyPr>
          <a:lstStyle/>
          <a:p>
            <a:pPr>
              <a:spcBef>
                <a:spcPct val="50000"/>
              </a:spcBef>
            </a:pPr>
            <a:r>
              <a:rPr lang="en-CA" sz="2000" dirty="0">
                <a:solidFill>
                  <a:srgbClr val="FF3300"/>
                </a:solidFill>
              </a:rPr>
              <a:t>A.O.S.</a:t>
            </a:r>
          </a:p>
        </p:txBody>
      </p:sp>
      <p:graphicFrame>
        <p:nvGraphicFramePr>
          <p:cNvPr id="40" name="Object 39">
            <a:extLst>
              <a:ext uri="{FF2B5EF4-FFF2-40B4-BE49-F238E27FC236}">
                <a16:creationId xmlns:a16="http://schemas.microsoft.com/office/drawing/2014/main" id="{86B23CB3-87BF-4F19-92A9-D694349F9026}"/>
              </a:ext>
            </a:extLst>
          </p:cNvPr>
          <p:cNvGraphicFramePr>
            <a:graphicFrameLocks noChangeAspect="1"/>
          </p:cNvGraphicFramePr>
          <p:nvPr>
            <p:extLst>
              <p:ext uri="{D42A27DB-BD31-4B8C-83A1-F6EECF244321}">
                <p14:modId xmlns:p14="http://schemas.microsoft.com/office/powerpoint/2010/main" val="2162548291"/>
              </p:ext>
            </p:extLst>
          </p:nvPr>
        </p:nvGraphicFramePr>
        <p:xfrm>
          <a:off x="7696200" y="4343400"/>
          <a:ext cx="746125" cy="314325"/>
        </p:xfrm>
        <a:graphic>
          <a:graphicData uri="http://schemas.openxmlformats.org/presentationml/2006/ole">
            <mc:AlternateContent xmlns:mc="http://schemas.openxmlformats.org/markup-compatibility/2006">
              <mc:Choice xmlns:v="urn:schemas-microsoft-com:vml" Requires="v">
                <p:oleObj name="Equation" r:id="rId15" imgW="393480" imgH="164880" progId="Equation.DSMT4">
                  <p:embed/>
                </p:oleObj>
              </mc:Choice>
              <mc:Fallback>
                <p:oleObj name="Equation" r:id="rId15" imgW="393480" imgH="164880" progId="Equation.DSMT4">
                  <p:embed/>
                  <p:pic>
                    <p:nvPicPr>
                      <p:cNvPr id="40" name="Object 39">
                        <a:extLst>
                          <a:ext uri="{FF2B5EF4-FFF2-40B4-BE49-F238E27FC236}">
                            <a16:creationId xmlns:a16="http://schemas.microsoft.com/office/drawing/2014/main" id="{86B23CB3-87BF-4F19-92A9-D694349F9026}"/>
                          </a:ext>
                        </a:extLst>
                      </p:cNvPr>
                      <p:cNvPicPr/>
                      <p:nvPr/>
                    </p:nvPicPr>
                    <p:blipFill>
                      <a:blip r:embed="rId16"/>
                      <a:stretch>
                        <a:fillRect/>
                      </a:stretch>
                    </p:blipFill>
                    <p:spPr>
                      <a:xfrm>
                        <a:off x="7696200" y="4343400"/>
                        <a:ext cx="746125" cy="314325"/>
                      </a:xfrm>
                      <a:prstGeom prst="rect">
                        <a:avLst/>
                      </a:prstGeom>
                    </p:spPr>
                  </p:pic>
                </p:oleObj>
              </mc:Fallback>
            </mc:AlternateContent>
          </a:graphicData>
        </a:graphic>
      </p:graphicFrame>
    </p:spTree>
    <p:extLst>
      <p:ext uri="{BB962C8B-B14F-4D97-AF65-F5344CB8AC3E}">
        <p14:creationId xmlns:p14="http://schemas.microsoft.com/office/powerpoint/2010/main" val="3603102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par>
                                <p:cTn id="18" presetID="10" presetClass="entr" presetSubtype="0" fill="hold"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par>
                                <p:cTn id="26" presetID="10" presetClass="entr" presetSubtype="0" fill="hold"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500"/>
                                        <p:tgtEl>
                                          <p:spTgt spid="2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fade">
                                      <p:cBhvr>
                                        <p:cTn id="38" dur="500"/>
                                        <p:tgtEl>
                                          <p:spTgt spid="31"/>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fade">
                                      <p:cBhvr>
                                        <p:cTn id="41" dur="500"/>
                                        <p:tgtEl>
                                          <p:spTgt spid="33"/>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2"/>
                                        </p:tgtEl>
                                        <p:attrNameLst>
                                          <p:attrName>style.visibility</p:attrName>
                                        </p:attrNameLst>
                                      </p:cBhvr>
                                      <p:to>
                                        <p:strVal val="visible"/>
                                      </p:to>
                                    </p:set>
                                    <p:animEffect transition="in" filter="fade">
                                      <p:cBhvr>
                                        <p:cTn id="46" dur="500"/>
                                        <p:tgtEl>
                                          <p:spTgt spid="32"/>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500"/>
                                        <p:tgtEl>
                                          <p:spTgt spid="34"/>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fade">
                                      <p:cBhvr>
                                        <p:cTn id="56" dur="500"/>
                                        <p:tgtEl>
                                          <p:spTgt spid="35"/>
                                        </p:tgtEl>
                                      </p:cBhvr>
                                    </p:animEffect>
                                  </p:childTnLst>
                                </p:cTn>
                              </p:par>
                              <p:par>
                                <p:cTn id="57" presetID="10" presetClass="entr" presetSubtype="0" fill="hold" nodeType="with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fade">
                                      <p:cBhvr>
                                        <p:cTn id="59" dur="500"/>
                                        <p:tgtEl>
                                          <p:spTgt spid="36"/>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37"/>
                                        </p:tgtEl>
                                        <p:attrNameLst>
                                          <p:attrName>style.visibility</p:attrName>
                                        </p:attrNameLst>
                                      </p:cBhvr>
                                      <p:to>
                                        <p:strVal val="visible"/>
                                      </p:to>
                                    </p:set>
                                    <p:animEffect transition="in" filter="fade">
                                      <p:cBhvr>
                                        <p:cTn id="64" dur="500"/>
                                        <p:tgtEl>
                                          <p:spTgt spid="37"/>
                                        </p:tgtEl>
                                      </p:cBhvr>
                                    </p:animEffect>
                                  </p:childTnLst>
                                </p:cTn>
                              </p:par>
                              <p:par>
                                <p:cTn id="65" presetID="10" presetClass="entr" presetSubtype="0" fill="hold" nodeType="withEffect">
                                  <p:stCondLst>
                                    <p:cond delay="0"/>
                                  </p:stCondLst>
                                  <p:childTnLst>
                                    <p:set>
                                      <p:cBhvr>
                                        <p:cTn id="66" dur="1" fill="hold">
                                          <p:stCondLst>
                                            <p:cond delay="0"/>
                                          </p:stCondLst>
                                        </p:cTn>
                                        <p:tgtEl>
                                          <p:spTgt spid="38"/>
                                        </p:tgtEl>
                                        <p:attrNameLst>
                                          <p:attrName>style.visibility</p:attrName>
                                        </p:attrNameLst>
                                      </p:cBhvr>
                                      <p:to>
                                        <p:strVal val="visible"/>
                                      </p:to>
                                    </p:set>
                                    <p:animEffect transition="in" filter="fade">
                                      <p:cBhvr>
                                        <p:cTn id="67" dur="500"/>
                                        <p:tgtEl>
                                          <p:spTgt spid="38"/>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500"/>
                                        <p:tgtEl>
                                          <p:spTgt spid="39"/>
                                        </p:tgtEl>
                                      </p:cBhvr>
                                    </p:animEffect>
                                  </p:childTnLst>
                                </p:cTn>
                              </p:par>
                              <p:par>
                                <p:cTn id="73" presetID="10" presetClass="entr" presetSubtype="0" fill="hold" nodeType="withEffect">
                                  <p:stCondLst>
                                    <p:cond delay="0"/>
                                  </p:stCondLst>
                                  <p:childTnLst>
                                    <p:set>
                                      <p:cBhvr>
                                        <p:cTn id="74" dur="1" fill="hold">
                                          <p:stCondLst>
                                            <p:cond delay="0"/>
                                          </p:stCondLst>
                                        </p:cTn>
                                        <p:tgtEl>
                                          <p:spTgt spid="40"/>
                                        </p:tgtEl>
                                        <p:attrNameLst>
                                          <p:attrName>style.visibility</p:attrName>
                                        </p:attrNameLst>
                                      </p:cBhvr>
                                      <p:to>
                                        <p:strVal val="visible"/>
                                      </p:to>
                                    </p:set>
                                    <p:animEffect transition="in" filter="fade">
                                      <p:cBhvr>
                                        <p:cTn id="7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9" grpId="0"/>
      <p:bldP spid="24" grpId="0"/>
      <p:bldP spid="31" grpId="0"/>
      <p:bldP spid="33" grpId="0"/>
      <p:bldP spid="35" grpId="0"/>
      <p:bldP spid="37" grpId="0"/>
      <p:bldP spid="3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CBAF1-C0E8-459F-944C-F97CFBB4F09C}"/>
              </a:ext>
            </a:extLst>
          </p:cNvPr>
          <p:cNvSpPr>
            <a:spLocks noGrp="1"/>
          </p:cNvSpPr>
          <p:nvPr>
            <p:ph type="title"/>
          </p:nvPr>
        </p:nvSpPr>
        <p:spPr>
          <a:xfrm>
            <a:off x="228600" y="76200"/>
            <a:ext cx="7467600" cy="563562"/>
          </a:xfrm>
        </p:spPr>
        <p:txBody>
          <a:bodyPr>
            <a:normAutofit fontScale="90000"/>
          </a:bodyPr>
          <a:lstStyle/>
          <a:p>
            <a:br>
              <a:rPr lang="en-CA" dirty="0"/>
            </a:br>
            <a:r>
              <a:rPr lang="en-CA" dirty="0"/>
              <a:t>applications of Quadratic Functions: </a:t>
            </a:r>
          </a:p>
        </p:txBody>
      </p:sp>
      <p:sp>
        <p:nvSpPr>
          <p:cNvPr id="3" name="Content Placeholder 2">
            <a:extLst>
              <a:ext uri="{FF2B5EF4-FFF2-40B4-BE49-F238E27FC236}">
                <a16:creationId xmlns:a16="http://schemas.microsoft.com/office/drawing/2014/main" id="{9AF182B1-43F2-421C-AC0A-2EFE5FF34226}"/>
              </a:ext>
            </a:extLst>
          </p:cNvPr>
          <p:cNvSpPr>
            <a:spLocks noGrp="1"/>
          </p:cNvSpPr>
          <p:nvPr>
            <p:ph sz="quarter" idx="1"/>
          </p:nvPr>
        </p:nvSpPr>
        <p:spPr>
          <a:xfrm>
            <a:off x="304800" y="838200"/>
            <a:ext cx="8382000" cy="5635752"/>
          </a:xfrm>
        </p:spPr>
        <p:txBody>
          <a:bodyPr>
            <a:normAutofit/>
          </a:bodyPr>
          <a:lstStyle/>
          <a:p>
            <a:r>
              <a:rPr lang="en-CA" sz="2000" dirty="0"/>
              <a:t>There are many applications of quadratic functions, anything that has to do with maximizing or minimizing a value</a:t>
            </a:r>
          </a:p>
          <a:p>
            <a:r>
              <a:rPr lang="en-CA" sz="2000" dirty="0"/>
              <a:t>Finance and Business:</a:t>
            </a:r>
          </a:p>
          <a:p>
            <a:pPr lvl="1"/>
            <a:r>
              <a:rPr lang="en-CA" sz="2000" dirty="0" err="1"/>
              <a:t>Ie</a:t>
            </a:r>
            <a:r>
              <a:rPr lang="en-CA" sz="2000" dirty="0"/>
              <a:t>: Maximize Revenue and Profit</a:t>
            </a:r>
            <a:br>
              <a:rPr lang="en-CA" sz="2000" dirty="0"/>
            </a:br>
            <a:endParaRPr lang="en-CA" sz="2000" dirty="0"/>
          </a:p>
          <a:p>
            <a:r>
              <a:rPr lang="en-CA" sz="2000" dirty="0"/>
              <a:t>Construction and Infrastructure</a:t>
            </a:r>
          </a:p>
          <a:p>
            <a:pPr lvl="1"/>
            <a:r>
              <a:rPr lang="en-CA" sz="2000" dirty="0"/>
              <a:t>Maximize the area of a park, building, room</a:t>
            </a:r>
            <a:br>
              <a:rPr lang="en-CA" sz="2000" dirty="0"/>
            </a:br>
            <a:endParaRPr lang="en-CA" sz="2000" dirty="0"/>
          </a:p>
          <a:p>
            <a:r>
              <a:rPr lang="en-CA" sz="2000" dirty="0"/>
              <a:t>Coding and Programming</a:t>
            </a:r>
          </a:p>
          <a:p>
            <a:pPr lvl="1"/>
            <a:r>
              <a:rPr lang="en-CA" sz="2000" dirty="0"/>
              <a:t>Maximize efficiency: minimize the amount of resources to perform a task</a:t>
            </a:r>
          </a:p>
          <a:p>
            <a:r>
              <a:rPr lang="en-CA" sz="2000" dirty="0"/>
              <a:t>In general, you will have two equations, plug one equation into the other to make a quadratic function</a:t>
            </a:r>
          </a:p>
          <a:p>
            <a:r>
              <a:rPr lang="en-CA" sz="2000" dirty="0"/>
              <a:t>The quadratic function will be used the find the maximum or minimum of something: area, product, </a:t>
            </a:r>
          </a:p>
          <a:p>
            <a:r>
              <a:rPr lang="en-CA" sz="2000" dirty="0"/>
              <a:t>Use CTS or XAV or  -b/2a to find the vertex</a:t>
            </a:r>
          </a:p>
        </p:txBody>
      </p:sp>
    </p:spTree>
    <p:extLst>
      <p:ext uri="{BB962C8B-B14F-4D97-AF65-F5344CB8AC3E}">
        <p14:creationId xmlns:p14="http://schemas.microsoft.com/office/powerpoint/2010/main" val="378283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500"/>
                                        <p:tgtEl>
                                          <p:spTgt spid="3">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fade">
                                      <p:cBhvr>
                                        <p:cTn id="31" dur="500"/>
                                        <p:tgtEl>
                                          <p:spTgt spid="3">
                                            <p:txEl>
                                              <p:pRg st="7" end="7"/>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8" end="8"/>
                                            </p:txEl>
                                          </p:spTgt>
                                        </p:tgtEl>
                                        <p:attrNameLst>
                                          <p:attrName>style.visibility</p:attrName>
                                        </p:attrNameLst>
                                      </p:cBhvr>
                                      <p:to>
                                        <p:strVal val="visible"/>
                                      </p:to>
                                    </p:set>
                                    <p:animEffect transition="in" filter="fade">
                                      <p:cBhvr>
                                        <p:cTn id="36" dur="500"/>
                                        <p:tgtEl>
                                          <p:spTgt spid="3">
                                            <p:txEl>
                                              <p:pRg st="8" end="8"/>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animEffect transition="in" filter="fade">
                                      <p:cBhvr>
                                        <p:cTn id="41"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069" y="274638"/>
            <a:ext cx="7733731" cy="475989"/>
          </a:xfrm>
        </p:spPr>
        <p:txBody>
          <a:bodyPr>
            <a:normAutofit/>
          </a:bodyPr>
          <a:lstStyle/>
          <a:p>
            <a:r>
              <a:rPr lang="en-CA" sz="2500" dirty="0"/>
              <a:t>II) Common terms:</a:t>
            </a:r>
          </a:p>
        </p:txBody>
      </p:sp>
      <p:sp>
        <p:nvSpPr>
          <p:cNvPr id="3" name="Content Placeholder 2"/>
          <p:cNvSpPr>
            <a:spLocks noGrp="1"/>
          </p:cNvSpPr>
          <p:nvPr>
            <p:ph sz="quarter" idx="1"/>
          </p:nvPr>
        </p:nvSpPr>
        <p:spPr>
          <a:xfrm>
            <a:off x="191070" y="771624"/>
            <a:ext cx="7675673" cy="5346147"/>
          </a:xfrm>
        </p:spPr>
        <p:txBody>
          <a:bodyPr>
            <a:normAutofit/>
          </a:bodyPr>
          <a:lstStyle/>
          <a:p>
            <a:r>
              <a:rPr lang="en-CA" sz="2200" dirty="0"/>
              <a:t>Sum </a:t>
            </a:r>
            <a:r>
              <a:rPr lang="en-CA" sz="2200" dirty="0">
                <a:sym typeface="Wingdings" pitchFamily="2" charset="2"/>
              </a:rPr>
              <a:t> Add	, sum of two numbers is 10</a:t>
            </a:r>
          </a:p>
          <a:p>
            <a:pPr marL="0" indent="0">
              <a:buNone/>
            </a:pPr>
            <a:r>
              <a:rPr lang="en-CA" sz="2200" dirty="0">
                <a:sym typeface="Wingdings" pitchFamily="2" charset="2"/>
              </a:rPr>
              <a:t>	       </a:t>
            </a:r>
          </a:p>
          <a:p>
            <a:r>
              <a:rPr lang="en-CA" sz="2200" dirty="0">
                <a:sym typeface="Wingdings" pitchFamily="2" charset="2"/>
              </a:rPr>
              <a:t>Difference  Subtract, the diff. of two numbers is 8</a:t>
            </a:r>
            <a:br>
              <a:rPr lang="en-CA" sz="2200" dirty="0">
                <a:sym typeface="Wingdings" pitchFamily="2" charset="2"/>
              </a:rPr>
            </a:br>
            <a:br>
              <a:rPr lang="en-CA" sz="2200" dirty="0">
                <a:sym typeface="Wingdings" pitchFamily="2" charset="2"/>
              </a:rPr>
            </a:br>
            <a:endParaRPr lang="en-CA" sz="2200" dirty="0">
              <a:sym typeface="Wingdings" pitchFamily="2" charset="2"/>
            </a:endParaRPr>
          </a:p>
          <a:p>
            <a:r>
              <a:rPr lang="en-CA" sz="2200" dirty="0">
                <a:sym typeface="Wingdings" pitchFamily="2" charset="2"/>
              </a:rPr>
              <a:t>Product  Multiply, the product of two numbers is a maximum value</a:t>
            </a:r>
            <a:br>
              <a:rPr lang="en-CA" sz="2200" dirty="0">
                <a:sym typeface="Wingdings" pitchFamily="2" charset="2"/>
              </a:rPr>
            </a:br>
            <a:endParaRPr lang="en-CA" sz="2200" dirty="0">
              <a:sym typeface="Wingdings" pitchFamily="2" charset="2"/>
            </a:endParaRPr>
          </a:p>
          <a:p>
            <a:r>
              <a:rPr lang="en-CA" sz="2200" dirty="0">
                <a:sym typeface="Wingdings" pitchFamily="2" charset="2"/>
              </a:rPr>
              <a:t>Sum of their squares  Square the numbers &amp; then add them, the sum of their squares is a minimum</a:t>
            </a:r>
          </a:p>
          <a:p>
            <a:pPr marL="0" indent="0" algn="r">
              <a:buNone/>
            </a:pPr>
            <a:br>
              <a:rPr lang="en-CA" sz="2200" dirty="0">
                <a:sym typeface="Wingdings" pitchFamily="2" charset="2"/>
              </a:rPr>
            </a:br>
            <a:endParaRPr lang="en-CA" sz="2200" dirty="0">
              <a:sym typeface="Wingdings" pitchFamily="2" charset="2"/>
            </a:endParaRPr>
          </a:p>
          <a:p>
            <a:r>
              <a:rPr lang="en-CA" sz="2200" dirty="0">
                <a:sym typeface="Wingdings" pitchFamily="2" charset="2"/>
              </a:rPr>
              <a:t>Perimeter  length of all the edges, the perimeter of a rectangle is 200m</a:t>
            </a:r>
          </a:p>
        </p:txBody>
      </p:sp>
      <p:sp>
        <p:nvSpPr>
          <p:cNvPr id="12" name="Text Box 5"/>
          <p:cNvSpPr txBox="1">
            <a:spLocks noChangeArrowheads="1"/>
          </p:cNvSpPr>
          <p:nvPr/>
        </p:nvSpPr>
        <p:spPr bwMode="auto">
          <a:xfrm>
            <a:off x="5084763" y="6613525"/>
            <a:ext cx="40592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000" dirty="0"/>
              <a:t>© Copyright all rights reserved to Homework depot: </a:t>
            </a:r>
            <a:r>
              <a:rPr lang="en-US" sz="1000" dirty="0">
                <a:hlinkClick r:id="rId3"/>
              </a:rPr>
              <a:t>www.BCMath.ca</a:t>
            </a:r>
            <a:r>
              <a:rPr lang="en-US" sz="1000" dirty="0"/>
              <a:t> </a:t>
            </a:r>
          </a:p>
        </p:txBody>
      </p:sp>
      <p:graphicFrame>
        <p:nvGraphicFramePr>
          <p:cNvPr id="13" name="Object 7">
            <a:extLst>
              <a:ext uri="{FF2B5EF4-FFF2-40B4-BE49-F238E27FC236}">
                <a16:creationId xmlns:a16="http://schemas.microsoft.com/office/drawing/2014/main" id="{0F0D22FC-1885-4986-8BED-FCAD61C7D9B8}"/>
              </a:ext>
            </a:extLst>
          </p:cNvPr>
          <p:cNvGraphicFramePr>
            <a:graphicFrameLocks noChangeAspect="1"/>
          </p:cNvGraphicFramePr>
          <p:nvPr/>
        </p:nvGraphicFramePr>
        <p:xfrm>
          <a:off x="6006874" y="832757"/>
          <a:ext cx="1279525" cy="358775"/>
        </p:xfrm>
        <a:graphic>
          <a:graphicData uri="http://schemas.openxmlformats.org/presentationml/2006/ole">
            <mc:AlternateContent xmlns:mc="http://schemas.openxmlformats.org/markup-compatibility/2006">
              <mc:Choice xmlns:v="urn:schemas-microsoft-com:vml" Requires="v">
                <p:oleObj name="Equation" r:id="rId4" imgW="1218960" imgH="342720" progId="Equation.DSMT4">
                  <p:embed/>
                </p:oleObj>
              </mc:Choice>
              <mc:Fallback>
                <p:oleObj name="Equation" r:id="rId4" imgW="1218960" imgH="342720" progId="Equation.DSMT4">
                  <p:embed/>
                  <p:pic>
                    <p:nvPicPr>
                      <p:cNvPr id="13" name="Object 7">
                        <a:extLst>
                          <a:ext uri="{FF2B5EF4-FFF2-40B4-BE49-F238E27FC236}">
                            <a16:creationId xmlns:a16="http://schemas.microsoft.com/office/drawing/2014/main" id="{0F0D22FC-1885-4986-8BED-FCAD61C7D9B8}"/>
                          </a:ext>
                        </a:extLst>
                      </p:cNvPr>
                      <p:cNvPicPr>
                        <a:picLocks noChangeAspect="1" noChangeArrowheads="1"/>
                      </p:cNvPicPr>
                      <p:nvPr/>
                    </p:nvPicPr>
                    <p:blipFill>
                      <a:blip r:embed="rId5"/>
                      <a:srcRect/>
                      <a:stretch>
                        <a:fillRect/>
                      </a:stretch>
                    </p:blipFill>
                    <p:spPr bwMode="auto">
                      <a:xfrm>
                        <a:off x="6006874" y="832757"/>
                        <a:ext cx="1279525" cy="358775"/>
                      </a:xfrm>
                      <a:prstGeom prst="rect">
                        <a:avLst/>
                      </a:prstGeom>
                      <a:noFill/>
                    </p:spPr>
                  </p:pic>
                </p:oleObj>
              </mc:Fallback>
            </mc:AlternateContent>
          </a:graphicData>
        </a:graphic>
      </p:graphicFrame>
      <p:graphicFrame>
        <p:nvGraphicFramePr>
          <p:cNvPr id="14" name="Object 7">
            <a:extLst>
              <a:ext uri="{FF2B5EF4-FFF2-40B4-BE49-F238E27FC236}">
                <a16:creationId xmlns:a16="http://schemas.microsoft.com/office/drawing/2014/main" id="{2AA5B864-229A-4196-AD5B-6822291A13EA}"/>
              </a:ext>
            </a:extLst>
          </p:cNvPr>
          <p:cNvGraphicFramePr>
            <a:graphicFrameLocks noChangeAspect="1"/>
          </p:cNvGraphicFramePr>
          <p:nvPr/>
        </p:nvGraphicFramePr>
        <p:xfrm>
          <a:off x="2301421" y="2128073"/>
          <a:ext cx="1130300" cy="365562"/>
        </p:xfrm>
        <a:graphic>
          <a:graphicData uri="http://schemas.openxmlformats.org/presentationml/2006/ole">
            <mc:AlternateContent xmlns:mc="http://schemas.openxmlformats.org/markup-compatibility/2006">
              <mc:Choice xmlns:v="urn:schemas-microsoft-com:vml" Requires="v">
                <p:oleObj name="Equation" r:id="rId6" imgW="1079280" imgH="342720" progId="Equation.DSMT4">
                  <p:embed/>
                </p:oleObj>
              </mc:Choice>
              <mc:Fallback>
                <p:oleObj name="Equation" r:id="rId6" imgW="1079280" imgH="342720" progId="Equation.DSMT4">
                  <p:embed/>
                  <p:pic>
                    <p:nvPicPr>
                      <p:cNvPr id="14" name="Object 7">
                        <a:extLst>
                          <a:ext uri="{FF2B5EF4-FFF2-40B4-BE49-F238E27FC236}">
                            <a16:creationId xmlns:a16="http://schemas.microsoft.com/office/drawing/2014/main" id="{2AA5B864-229A-4196-AD5B-6822291A13EA}"/>
                          </a:ext>
                        </a:extLst>
                      </p:cNvPr>
                      <p:cNvPicPr>
                        <a:picLocks noChangeAspect="1" noChangeArrowheads="1"/>
                      </p:cNvPicPr>
                      <p:nvPr/>
                    </p:nvPicPr>
                    <p:blipFill>
                      <a:blip r:embed="rId7"/>
                      <a:srcRect/>
                      <a:stretch>
                        <a:fillRect/>
                      </a:stretch>
                    </p:blipFill>
                    <p:spPr bwMode="auto">
                      <a:xfrm>
                        <a:off x="2301421" y="2128073"/>
                        <a:ext cx="1130300" cy="365562"/>
                      </a:xfrm>
                      <a:prstGeom prst="rect">
                        <a:avLst/>
                      </a:prstGeom>
                      <a:noFill/>
                    </p:spPr>
                  </p:pic>
                </p:oleObj>
              </mc:Fallback>
            </mc:AlternateContent>
          </a:graphicData>
        </a:graphic>
      </p:graphicFrame>
      <p:graphicFrame>
        <p:nvGraphicFramePr>
          <p:cNvPr id="15" name="Object 7">
            <a:extLst>
              <a:ext uri="{FF2B5EF4-FFF2-40B4-BE49-F238E27FC236}">
                <a16:creationId xmlns:a16="http://schemas.microsoft.com/office/drawing/2014/main" id="{4364FC13-C1A7-45E0-9557-6C5D64A8C28E}"/>
              </a:ext>
            </a:extLst>
          </p:cNvPr>
          <p:cNvGraphicFramePr>
            <a:graphicFrameLocks noChangeAspect="1"/>
          </p:cNvGraphicFramePr>
          <p:nvPr/>
        </p:nvGraphicFramePr>
        <p:xfrm>
          <a:off x="3261916" y="3320126"/>
          <a:ext cx="1182687" cy="361950"/>
        </p:xfrm>
        <a:graphic>
          <a:graphicData uri="http://schemas.openxmlformats.org/presentationml/2006/ole">
            <mc:AlternateContent xmlns:mc="http://schemas.openxmlformats.org/markup-compatibility/2006">
              <mc:Choice xmlns:v="urn:schemas-microsoft-com:vml" Requires="v">
                <p:oleObj name="Equation" r:id="rId8" imgW="1130040" imgH="342720" progId="Equation.DSMT4">
                  <p:embed/>
                </p:oleObj>
              </mc:Choice>
              <mc:Fallback>
                <p:oleObj name="Equation" r:id="rId8" imgW="1130040" imgH="342720" progId="Equation.DSMT4">
                  <p:embed/>
                  <p:pic>
                    <p:nvPicPr>
                      <p:cNvPr id="15" name="Object 7">
                        <a:extLst>
                          <a:ext uri="{FF2B5EF4-FFF2-40B4-BE49-F238E27FC236}">
                            <a16:creationId xmlns:a16="http://schemas.microsoft.com/office/drawing/2014/main" id="{4364FC13-C1A7-45E0-9557-6C5D64A8C28E}"/>
                          </a:ext>
                        </a:extLst>
                      </p:cNvPr>
                      <p:cNvPicPr>
                        <a:picLocks noChangeAspect="1" noChangeArrowheads="1"/>
                      </p:cNvPicPr>
                      <p:nvPr/>
                    </p:nvPicPr>
                    <p:blipFill>
                      <a:blip r:embed="rId9"/>
                      <a:srcRect/>
                      <a:stretch>
                        <a:fillRect/>
                      </a:stretch>
                    </p:blipFill>
                    <p:spPr bwMode="auto">
                      <a:xfrm>
                        <a:off x="3261916" y="3320126"/>
                        <a:ext cx="1182687" cy="361950"/>
                      </a:xfrm>
                      <a:prstGeom prst="rect">
                        <a:avLst/>
                      </a:prstGeom>
                      <a:noFill/>
                    </p:spPr>
                  </p:pic>
                </p:oleObj>
              </mc:Fallback>
            </mc:AlternateContent>
          </a:graphicData>
        </a:graphic>
      </p:graphicFrame>
      <p:graphicFrame>
        <p:nvGraphicFramePr>
          <p:cNvPr id="16" name="Object 7">
            <a:extLst>
              <a:ext uri="{FF2B5EF4-FFF2-40B4-BE49-F238E27FC236}">
                <a16:creationId xmlns:a16="http://schemas.microsoft.com/office/drawing/2014/main" id="{25D9CBFC-9D68-4A90-AE27-1957B6FF55F7}"/>
              </a:ext>
            </a:extLst>
          </p:cNvPr>
          <p:cNvGraphicFramePr>
            <a:graphicFrameLocks noChangeAspect="1"/>
          </p:cNvGraphicFramePr>
          <p:nvPr/>
        </p:nvGraphicFramePr>
        <p:xfrm>
          <a:off x="3261916" y="6049785"/>
          <a:ext cx="1655762" cy="293688"/>
        </p:xfrm>
        <a:graphic>
          <a:graphicData uri="http://schemas.openxmlformats.org/presentationml/2006/ole">
            <mc:AlternateContent xmlns:mc="http://schemas.openxmlformats.org/markup-compatibility/2006">
              <mc:Choice xmlns:v="urn:schemas-microsoft-com:vml" Requires="v">
                <p:oleObj name="Equation" r:id="rId10" imgW="1587240" imgH="279360" progId="Equation.DSMT4">
                  <p:embed/>
                </p:oleObj>
              </mc:Choice>
              <mc:Fallback>
                <p:oleObj name="Equation" r:id="rId10" imgW="1587240" imgH="279360" progId="Equation.DSMT4">
                  <p:embed/>
                  <p:pic>
                    <p:nvPicPr>
                      <p:cNvPr id="16" name="Object 7">
                        <a:extLst>
                          <a:ext uri="{FF2B5EF4-FFF2-40B4-BE49-F238E27FC236}">
                            <a16:creationId xmlns:a16="http://schemas.microsoft.com/office/drawing/2014/main" id="{25D9CBFC-9D68-4A90-AE27-1957B6FF55F7}"/>
                          </a:ext>
                        </a:extLst>
                      </p:cNvPr>
                      <p:cNvPicPr>
                        <a:picLocks noChangeAspect="1" noChangeArrowheads="1"/>
                      </p:cNvPicPr>
                      <p:nvPr/>
                    </p:nvPicPr>
                    <p:blipFill>
                      <a:blip r:embed="rId11"/>
                      <a:srcRect/>
                      <a:stretch>
                        <a:fillRect/>
                      </a:stretch>
                    </p:blipFill>
                    <p:spPr bwMode="auto">
                      <a:xfrm>
                        <a:off x="3261916" y="6049785"/>
                        <a:ext cx="1655762" cy="293688"/>
                      </a:xfrm>
                      <a:prstGeom prst="rect">
                        <a:avLst/>
                      </a:prstGeom>
                      <a:noFill/>
                    </p:spPr>
                  </p:pic>
                </p:oleObj>
              </mc:Fallback>
            </mc:AlternateContent>
          </a:graphicData>
        </a:graphic>
      </p:graphicFrame>
      <p:graphicFrame>
        <p:nvGraphicFramePr>
          <p:cNvPr id="17" name="Object 7">
            <a:extLst>
              <a:ext uri="{FF2B5EF4-FFF2-40B4-BE49-F238E27FC236}">
                <a16:creationId xmlns:a16="http://schemas.microsoft.com/office/drawing/2014/main" id="{CED5EE46-C446-4999-86C8-AE3374204225}"/>
              </a:ext>
            </a:extLst>
          </p:cNvPr>
          <p:cNvGraphicFramePr>
            <a:graphicFrameLocks noChangeAspect="1"/>
          </p:cNvGraphicFramePr>
          <p:nvPr/>
        </p:nvGraphicFramePr>
        <p:xfrm>
          <a:off x="3195241" y="4728430"/>
          <a:ext cx="1754187" cy="428625"/>
        </p:xfrm>
        <a:graphic>
          <a:graphicData uri="http://schemas.openxmlformats.org/presentationml/2006/ole">
            <mc:AlternateContent xmlns:mc="http://schemas.openxmlformats.org/markup-compatibility/2006">
              <mc:Choice xmlns:v="urn:schemas-microsoft-com:vml" Requires="v">
                <p:oleObj name="Equation" r:id="rId12" imgW="1676160" imgH="406080" progId="Equation.DSMT4">
                  <p:embed/>
                </p:oleObj>
              </mc:Choice>
              <mc:Fallback>
                <p:oleObj name="Equation" r:id="rId12" imgW="1676160" imgH="406080" progId="Equation.DSMT4">
                  <p:embed/>
                  <p:pic>
                    <p:nvPicPr>
                      <p:cNvPr id="17" name="Object 7">
                        <a:extLst>
                          <a:ext uri="{FF2B5EF4-FFF2-40B4-BE49-F238E27FC236}">
                            <a16:creationId xmlns:a16="http://schemas.microsoft.com/office/drawing/2014/main" id="{CED5EE46-C446-4999-86C8-AE3374204225}"/>
                          </a:ext>
                        </a:extLst>
                      </p:cNvPr>
                      <p:cNvPicPr>
                        <a:picLocks noChangeAspect="1" noChangeArrowheads="1"/>
                      </p:cNvPicPr>
                      <p:nvPr/>
                    </p:nvPicPr>
                    <p:blipFill>
                      <a:blip r:embed="rId13"/>
                      <a:srcRect/>
                      <a:stretch>
                        <a:fillRect/>
                      </a:stretch>
                    </p:blipFill>
                    <p:spPr bwMode="auto">
                      <a:xfrm>
                        <a:off x="3195241" y="4728430"/>
                        <a:ext cx="1754187" cy="428625"/>
                      </a:xfrm>
                      <a:prstGeom prst="rect">
                        <a:avLst/>
                      </a:prstGeom>
                      <a:noFill/>
                    </p:spPr>
                  </p:pic>
                </p:oleObj>
              </mc:Fallback>
            </mc:AlternateContent>
          </a:graphicData>
        </a:graphic>
      </p:graphicFrame>
      <p:graphicFrame>
        <p:nvGraphicFramePr>
          <p:cNvPr id="18" name="Object 7">
            <a:extLst>
              <a:ext uri="{FF2B5EF4-FFF2-40B4-BE49-F238E27FC236}">
                <a16:creationId xmlns:a16="http://schemas.microsoft.com/office/drawing/2014/main" id="{2B9699A9-4511-4D1D-9127-82941C5158F0}"/>
              </a:ext>
            </a:extLst>
          </p:cNvPr>
          <p:cNvGraphicFramePr>
            <a:graphicFrameLocks noChangeAspect="1"/>
          </p:cNvGraphicFramePr>
          <p:nvPr/>
        </p:nvGraphicFramePr>
        <p:xfrm>
          <a:off x="4352528" y="2117716"/>
          <a:ext cx="1130300" cy="365562"/>
        </p:xfrm>
        <a:graphic>
          <a:graphicData uri="http://schemas.openxmlformats.org/presentationml/2006/ole">
            <mc:AlternateContent xmlns:mc="http://schemas.openxmlformats.org/markup-compatibility/2006">
              <mc:Choice xmlns:v="urn:schemas-microsoft-com:vml" Requires="v">
                <p:oleObj name="Equation" r:id="rId14" imgW="1079280" imgH="342720" progId="Equation.DSMT4">
                  <p:embed/>
                </p:oleObj>
              </mc:Choice>
              <mc:Fallback>
                <p:oleObj name="Equation" r:id="rId14" imgW="1079280" imgH="342720" progId="Equation.DSMT4">
                  <p:embed/>
                  <p:pic>
                    <p:nvPicPr>
                      <p:cNvPr id="18" name="Object 7">
                        <a:extLst>
                          <a:ext uri="{FF2B5EF4-FFF2-40B4-BE49-F238E27FC236}">
                            <a16:creationId xmlns:a16="http://schemas.microsoft.com/office/drawing/2014/main" id="{2B9699A9-4511-4D1D-9127-82941C5158F0}"/>
                          </a:ext>
                        </a:extLst>
                      </p:cNvPr>
                      <p:cNvPicPr>
                        <a:picLocks noChangeAspect="1" noChangeArrowheads="1"/>
                      </p:cNvPicPr>
                      <p:nvPr/>
                    </p:nvPicPr>
                    <p:blipFill>
                      <a:blip r:embed="rId15"/>
                      <a:srcRect/>
                      <a:stretch>
                        <a:fillRect/>
                      </a:stretch>
                    </p:blipFill>
                    <p:spPr bwMode="auto">
                      <a:xfrm>
                        <a:off x="4352528" y="2117716"/>
                        <a:ext cx="1130300" cy="365562"/>
                      </a:xfrm>
                      <a:prstGeom prst="rect">
                        <a:avLst/>
                      </a:prstGeom>
                      <a:noFill/>
                    </p:spPr>
                  </p:pic>
                </p:oleObj>
              </mc:Fallback>
            </mc:AlternateContent>
          </a:graphicData>
        </a:graphic>
      </p:graphicFrame>
    </p:spTree>
    <p:extLst>
      <p:ext uri="{BB962C8B-B14F-4D97-AF65-F5344CB8AC3E}">
        <p14:creationId xmlns:p14="http://schemas.microsoft.com/office/powerpoint/2010/main" val="3734894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linds(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linds(horizont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blinds(horizontal)">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blinds(horizontal)">
                                      <p:cBhvr>
                                        <p:cTn id="32" dur="5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blinds(horizontal)">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blinds(horizontal)">
                                      <p:cBhvr>
                                        <p:cTn id="42" dur="500"/>
                                        <p:tgtEl>
                                          <p:spTgt spid="3">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blinds(horizontal)">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3">
                                            <p:txEl>
                                              <p:pRg st="6" end="6"/>
                                            </p:txEl>
                                          </p:spTgt>
                                        </p:tgtEl>
                                        <p:attrNameLst>
                                          <p:attrName>style.visibility</p:attrName>
                                        </p:attrNameLst>
                                      </p:cBhvr>
                                      <p:to>
                                        <p:strVal val="visible"/>
                                      </p:to>
                                    </p:set>
                                    <p:animEffect transition="in" filter="blinds(horizontal)">
                                      <p:cBhvr>
                                        <p:cTn id="52" dur="500"/>
                                        <p:tgtEl>
                                          <p:spTgt spid="3">
                                            <p:txEl>
                                              <p:pRg st="6" end="6"/>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linds(horizontal)">
                                      <p:cBhvr>
                                        <p:cTn id="5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type="body" idx="1"/>
          </p:nvPr>
        </p:nvSpPr>
        <p:spPr>
          <a:xfrm>
            <a:off x="228600" y="228600"/>
            <a:ext cx="8105775" cy="968375"/>
          </a:xfrm>
        </p:spPr>
        <p:txBody>
          <a:bodyPr/>
          <a:lstStyle/>
          <a:p>
            <a:pPr>
              <a:buFontTx/>
              <a:buNone/>
            </a:pPr>
            <a:r>
              <a:rPr lang="en-CA" dirty="0"/>
              <a:t>Ex: The sum of two numbers is 80.  Their product is 1500.  Find the numbers</a:t>
            </a:r>
          </a:p>
        </p:txBody>
      </p:sp>
      <p:sp>
        <p:nvSpPr>
          <p:cNvPr id="28" name="Rectangle 3">
            <a:extLst>
              <a:ext uri="{FF2B5EF4-FFF2-40B4-BE49-F238E27FC236}">
                <a16:creationId xmlns:a16="http://schemas.microsoft.com/office/drawing/2014/main" id="{E58F5F3A-89F2-4583-9621-BBB842F857C9}"/>
              </a:ext>
            </a:extLst>
          </p:cNvPr>
          <p:cNvSpPr txBox="1">
            <a:spLocks noChangeArrowheads="1"/>
          </p:cNvSpPr>
          <p:nvPr/>
        </p:nvSpPr>
        <p:spPr>
          <a:xfrm>
            <a:off x="228600" y="1295400"/>
            <a:ext cx="8105775" cy="5257800"/>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a:buFontTx/>
              <a:buNone/>
            </a:pPr>
            <a:r>
              <a:rPr lang="en-CA" dirty="0" err="1"/>
              <a:t>i</a:t>
            </a:r>
            <a:r>
              <a:rPr lang="en-CA" dirty="0"/>
              <a:t>) Write an expression for the two values</a:t>
            </a:r>
          </a:p>
          <a:p>
            <a:pPr>
              <a:buFontTx/>
              <a:buNone/>
            </a:pPr>
            <a:br>
              <a:rPr lang="en-CA" dirty="0"/>
            </a:br>
            <a:endParaRPr lang="en-CA" dirty="0"/>
          </a:p>
          <a:p>
            <a:pPr>
              <a:buFontTx/>
              <a:buNone/>
            </a:pPr>
            <a:r>
              <a:rPr lang="en-CA" dirty="0"/>
              <a:t>ii) Write an expression for the product</a:t>
            </a:r>
          </a:p>
          <a:p>
            <a:pPr>
              <a:buFontTx/>
              <a:buNone/>
            </a:pPr>
            <a:br>
              <a:rPr lang="en-CA" dirty="0"/>
            </a:br>
            <a:endParaRPr lang="en-CA" dirty="0"/>
          </a:p>
          <a:p>
            <a:pPr>
              <a:buFontTx/>
              <a:buNone/>
            </a:pPr>
            <a:r>
              <a:rPr lang="en-CA" dirty="0"/>
              <a:t>iii) Find the two numbers</a:t>
            </a:r>
          </a:p>
          <a:p>
            <a:pPr>
              <a:buFontTx/>
              <a:buNone/>
            </a:pPr>
            <a:br>
              <a:rPr lang="en-CA" dirty="0"/>
            </a:br>
            <a:endParaRPr lang="en-CA" dirty="0"/>
          </a:p>
          <a:p>
            <a:pPr>
              <a:buFontTx/>
              <a:buNone/>
            </a:pPr>
            <a:r>
              <a:rPr lang="en-CA" dirty="0"/>
              <a:t>iv) Suppose the product is a different value.  What is the largest product that is possible?</a:t>
            </a:r>
          </a:p>
          <a:p>
            <a:pPr>
              <a:buFontTx/>
              <a:buNone/>
            </a:pPr>
            <a:endParaRPr lang="en-CA" dirty="0"/>
          </a:p>
        </p:txBody>
      </p:sp>
      <p:graphicFrame>
        <p:nvGraphicFramePr>
          <p:cNvPr id="30" name="Object 7">
            <a:extLst>
              <a:ext uri="{FF2B5EF4-FFF2-40B4-BE49-F238E27FC236}">
                <a16:creationId xmlns:a16="http://schemas.microsoft.com/office/drawing/2014/main" id="{CF6EFDD9-B902-4709-BE4B-847214CD0C11}"/>
              </a:ext>
            </a:extLst>
          </p:cNvPr>
          <p:cNvGraphicFramePr>
            <a:graphicFrameLocks noChangeAspect="1"/>
          </p:cNvGraphicFramePr>
          <p:nvPr>
            <p:extLst>
              <p:ext uri="{D42A27DB-BD31-4B8C-83A1-F6EECF244321}">
                <p14:modId xmlns:p14="http://schemas.microsoft.com/office/powerpoint/2010/main" val="380438989"/>
              </p:ext>
            </p:extLst>
          </p:nvPr>
        </p:nvGraphicFramePr>
        <p:xfrm>
          <a:off x="273050" y="1752600"/>
          <a:ext cx="1668463" cy="439737"/>
        </p:xfrm>
        <a:graphic>
          <a:graphicData uri="http://schemas.openxmlformats.org/presentationml/2006/ole">
            <mc:AlternateContent xmlns:mc="http://schemas.openxmlformats.org/markup-compatibility/2006">
              <mc:Choice xmlns:v="urn:schemas-microsoft-com:vml" Requires="v">
                <p:oleObj name="Equation" r:id="rId3" imgW="1307880" imgH="342720" progId="Equation.DSMT4">
                  <p:embed/>
                </p:oleObj>
              </mc:Choice>
              <mc:Fallback>
                <p:oleObj name="Equation" r:id="rId3" imgW="1307880" imgH="342720" progId="Equation.DSMT4">
                  <p:embed/>
                  <p:pic>
                    <p:nvPicPr>
                      <p:cNvPr id="30" name="Object 7">
                        <a:extLst>
                          <a:ext uri="{FF2B5EF4-FFF2-40B4-BE49-F238E27FC236}">
                            <a16:creationId xmlns:a16="http://schemas.microsoft.com/office/drawing/2014/main" id="{CF6EFDD9-B902-4709-BE4B-847214CD0C11}"/>
                          </a:ext>
                        </a:extLst>
                      </p:cNvPr>
                      <p:cNvPicPr>
                        <a:picLocks noChangeAspect="1" noChangeArrowheads="1"/>
                      </p:cNvPicPr>
                      <p:nvPr/>
                    </p:nvPicPr>
                    <p:blipFill>
                      <a:blip r:embed="rId4"/>
                      <a:srcRect/>
                      <a:stretch>
                        <a:fillRect/>
                      </a:stretch>
                    </p:blipFill>
                    <p:spPr bwMode="auto">
                      <a:xfrm>
                        <a:off x="273050" y="1752600"/>
                        <a:ext cx="1668463" cy="4397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 name="Object 15">
            <a:extLst>
              <a:ext uri="{FF2B5EF4-FFF2-40B4-BE49-F238E27FC236}">
                <a16:creationId xmlns:a16="http://schemas.microsoft.com/office/drawing/2014/main" id="{0DD3A147-D86C-4CB3-8F23-E9A48CDB25AE}"/>
              </a:ext>
            </a:extLst>
          </p:cNvPr>
          <p:cNvGraphicFramePr>
            <a:graphicFrameLocks noChangeAspect="1"/>
          </p:cNvGraphicFramePr>
          <p:nvPr>
            <p:extLst>
              <p:ext uri="{D42A27DB-BD31-4B8C-83A1-F6EECF244321}">
                <p14:modId xmlns:p14="http://schemas.microsoft.com/office/powerpoint/2010/main" val="1260850134"/>
              </p:ext>
            </p:extLst>
          </p:nvPr>
        </p:nvGraphicFramePr>
        <p:xfrm>
          <a:off x="2286000" y="1752600"/>
          <a:ext cx="2559050" cy="442912"/>
        </p:xfrm>
        <a:graphic>
          <a:graphicData uri="http://schemas.openxmlformats.org/presentationml/2006/ole">
            <mc:AlternateContent xmlns:mc="http://schemas.openxmlformats.org/markup-compatibility/2006">
              <mc:Choice xmlns:v="urn:schemas-microsoft-com:vml" Requires="v">
                <p:oleObj name="Equation" r:id="rId5" imgW="1981080" imgH="342720" progId="Equation.DSMT4">
                  <p:embed/>
                </p:oleObj>
              </mc:Choice>
              <mc:Fallback>
                <p:oleObj name="Equation" r:id="rId5" imgW="1981080" imgH="342720" progId="Equation.DSMT4">
                  <p:embed/>
                  <p:pic>
                    <p:nvPicPr>
                      <p:cNvPr id="31" name="Object 15">
                        <a:extLst>
                          <a:ext uri="{FF2B5EF4-FFF2-40B4-BE49-F238E27FC236}">
                            <a16:creationId xmlns:a16="http://schemas.microsoft.com/office/drawing/2014/main" id="{0DD3A147-D86C-4CB3-8F23-E9A48CDB25AE}"/>
                          </a:ext>
                        </a:extLst>
                      </p:cNvPr>
                      <p:cNvPicPr>
                        <a:picLocks noChangeAspect="1" noChangeArrowheads="1"/>
                      </p:cNvPicPr>
                      <p:nvPr/>
                    </p:nvPicPr>
                    <p:blipFill>
                      <a:blip r:embed="rId6"/>
                      <a:srcRect/>
                      <a:stretch>
                        <a:fillRect/>
                      </a:stretch>
                    </p:blipFill>
                    <p:spPr bwMode="auto">
                      <a:xfrm>
                        <a:off x="2286000" y="1752600"/>
                        <a:ext cx="2559050" cy="4429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2" name="Object 14">
            <a:extLst>
              <a:ext uri="{FF2B5EF4-FFF2-40B4-BE49-F238E27FC236}">
                <a16:creationId xmlns:a16="http://schemas.microsoft.com/office/drawing/2014/main" id="{4B7A386A-B706-42A3-A4DC-0345952C5428}"/>
              </a:ext>
            </a:extLst>
          </p:cNvPr>
          <p:cNvGraphicFramePr>
            <a:graphicFrameLocks noChangeAspect="1"/>
          </p:cNvGraphicFramePr>
          <p:nvPr>
            <p:extLst>
              <p:ext uri="{D42A27DB-BD31-4B8C-83A1-F6EECF244321}">
                <p14:modId xmlns:p14="http://schemas.microsoft.com/office/powerpoint/2010/main" val="2473167475"/>
              </p:ext>
            </p:extLst>
          </p:nvPr>
        </p:nvGraphicFramePr>
        <p:xfrm>
          <a:off x="228600" y="3124200"/>
          <a:ext cx="3153335" cy="533400"/>
        </p:xfrm>
        <a:graphic>
          <a:graphicData uri="http://schemas.openxmlformats.org/presentationml/2006/ole">
            <mc:AlternateContent xmlns:mc="http://schemas.openxmlformats.org/markup-compatibility/2006">
              <mc:Choice xmlns:v="urn:schemas-microsoft-com:vml" Requires="v">
                <p:oleObj name="Equation" r:id="rId7" imgW="2552400" imgH="431640" progId="Equation.DSMT4">
                  <p:embed/>
                </p:oleObj>
              </mc:Choice>
              <mc:Fallback>
                <p:oleObj name="Equation" r:id="rId7" imgW="2552400" imgH="431640" progId="Equation.DSMT4">
                  <p:embed/>
                  <p:pic>
                    <p:nvPicPr>
                      <p:cNvPr id="32" name="Object 14">
                        <a:extLst>
                          <a:ext uri="{FF2B5EF4-FFF2-40B4-BE49-F238E27FC236}">
                            <a16:creationId xmlns:a16="http://schemas.microsoft.com/office/drawing/2014/main" id="{4B7A386A-B706-42A3-A4DC-0345952C542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00" y="3124200"/>
                        <a:ext cx="3153335" cy="533400"/>
                      </a:xfrm>
                      <a:prstGeom prst="rect">
                        <a:avLst/>
                      </a:prstGeom>
                      <a:noFill/>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linds(horizontal)">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blinds(horizontal)">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blinds(horizontal)">
                                      <p:cBhvr>
                                        <p:cTn id="1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type="body" idx="1"/>
          </p:nvPr>
        </p:nvSpPr>
        <p:spPr>
          <a:xfrm>
            <a:off x="228600" y="228600"/>
            <a:ext cx="8105775" cy="968375"/>
          </a:xfrm>
        </p:spPr>
        <p:txBody>
          <a:bodyPr/>
          <a:lstStyle/>
          <a:p>
            <a:pPr>
              <a:buFontTx/>
              <a:buNone/>
            </a:pPr>
            <a:r>
              <a:rPr lang="en-CA" dirty="0"/>
              <a:t>Ex: The sum of two numbers is 80.  Their product is 1500.  Find the numbers</a:t>
            </a:r>
          </a:p>
        </p:txBody>
      </p:sp>
      <p:sp>
        <p:nvSpPr>
          <p:cNvPr id="13316" name="Text Box 4"/>
          <p:cNvSpPr txBox="1">
            <a:spLocks noChangeArrowheads="1"/>
          </p:cNvSpPr>
          <p:nvPr/>
        </p:nvSpPr>
        <p:spPr bwMode="auto">
          <a:xfrm>
            <a:off x="5233987" y="1158875"/>
            <a:ext cx="2519363" cy="427037"/>
          </a:xfrm>
          <a:prstGeom prst="rect">
            <a:avLst/>
          </a:prstGeom>
          <a:noFill/>
          <a:ln w="9525">
            <a:noFill/>
            <a:miter lim="800000"/>
            <a:headEnd/>
            <a:tailEnd/>
          </a:ln>
          <a:effectLst/>
        </p:spPr>
        <p:txBody>
          <a:bodyPr>
            <a:spAutoFit/>
          </a:bodyPr>
          <a:lstStyle/>
          <a:p>
            <a:pPr>
              <a:spcBef>
                <a:spcPct val="50000"/>
              </a:spcBef>
            </a:pPr>
            <a:r>
              <a:rPr lang="en-CA" sz="2200" dirty="0">
                <a:solidFill>
                  <a:srgbClr val="FF3300"/>
                </a:solidFill>
              </a:rPr>
              <a:t>Gather Information</a:t>
            </a:r>
          </a:p>
        </p:txBody>
      </p:sp>
      <p:sp>
        <p:nvSpPr>
          <p:cNvPr id="13317" name="Text Box 5"/>
          <p:cNvSpPr txBox="1">
            <a:spLocks noChangeArrowheads="1"/>
          </p:cNvSpPr>
          <p:nvPr/>
        </p:nvSpPr>
        <p:spPr bwMode="auto">
          <a:xfrm>
            <a:off x="152400" y="1065212"/>
            <a:ext cx="5111750" cy="762000"/>
          </a:xfrm>
          <a:prstGeom prst="rect">
            <a:avLst/>
          </a:prstGeom>
          <a:noFill/>
          <a:ln w="9525">
            <a:noFill/>
            <a:miter lim="800000"/>
            <a:headEnd/>
            <a:tailEnd/>
          </a:ln>
          <a:effectLst/>
        </p:spPr>
        <p:txBody>
          <a:bodyPr>
            <a:spAutoFit/>
          </a:bodyPr>
          <a:lstStyle/>
          <a:p>
            <a:pPr>
              <a:spcBef>
                <a:spcPct val="50000"/>
              </a:spcBef>
            </a:pPr>
            <a:r>
              <a:rPr lang="en-CA" sz="2200" dirty="0">
                <a:solidFill>
                  <a:srgbClr val="0033CC"/>
                </a:solidFill>
              </a:rPr>
              <a:t>There are two numbers, let ‘x’ and </a:t>
            </a:r>
            <a:br>
              <a:rPr lang="en-CA" sz="2200" dirty="0">
                <a:solidFill>
                  <a:srgbClr val="0033CC"/>
                </a:solidFill>
              </a:rPr>
            </a:br>
            <a:r>
              <a:rPr lang="en-CA" sz="2200" dirty="0">
                <a:solidFill>
                  <a:srgbClr val="0033CC"/>
                </a:solidFill>
              </a:rPr>
              <a:t>’80 –x’ be the numbers</a:t>
            </a:r>
          </a:p>
        </p:txBody>
      </p:sp>
      <p:sp>
        <p:nvSpPr>
          <p:cNvPr id="13318" name="Text Box 6"/>
          <p:cNvSpPr txBox="1">
            <a:spLocks noChangeArrowheads="1"/>
          </p:cNvSpPr>
          <p:nvPr/>
        </p:nvSpPr>
        <p:spPr bwMode="auto">
          <a:xfrm>
            <a:off x="5305425" y="1879600"/>
            <a:ext cx="3552825" cy="1107996"/>
          </a:xfrm>
          <a:prstGeom prst="rect">
            <a:avLst/>
          </a:prstGeom>
          <a:noFill/>
          <a:ln w="9525">
            <a:noFill/>
            <a:miter lim="800000"/>
            <a:headEnd/>
            <a:tailEnd/>
          </a:ln>
          <a:effectLst/>
        </p:spPr>
        <p:txBody>
          <a:bodyPr wrap="square">
            <a:spAutoFit/>
          </a:bodyPr>
          <a:lstStyle/>
          <a:p>
            <a:pPr>
              <a:spcBef>
                <a:spcPct val="50000"/>
              </a:spcBef>
            </a:pPr>
            <a:r>
              <a:rPr lang="en-CA" sz="2200" dirty="0">
                <a:solidFill>
                  <a:srgbClr val="FF3300"/>
                </a:solidFill>
              </a:rPr>
              <a:t>80 minus the first number gives you the second </a:t>
            </a:r>
            <a:r>
              <a:rPr lang="en-CA" sz="2200" dirty="0" err="1">
                <a:solidFill>
                  <a:srgbClr val="FF3300"/>
                </a:solidFill>
              </a:rPr>
              <a:t>nunber</a:t>
            </a:r>
            <a:endParaRPr lang="en-CA" sz="2200" dirty="0">
              <a:solidFill>
                <a:srgbClr val="FF3300"/>
              </a:solidFill>
            </a:endParaRPr>
          </a:p>
        </p:txBody>
      </p:sp>
      <p:graphicFrame>
        <p:nvGraphicFramePr>
          <p:cNvPr id="13319" name="Object 7"/>
          <p:cNvGraphicFramePr>
            <a:graphicFrameLocks noChangeAspect="1"/>
          </p:cNvGraphicFramePr>
          <p:nvPr>
            <p:extLst>
              <p:ext uri="{D42A27DB-BD31-4B8C-83A1-F6EECF244321}">
                <p14:modId xmlns:p14="http://schemas.microsoft.com/office/powerpoint/2010/main" val="3935328067"/>
              </p:ext>
            </p:extLst>
          </p:nvPr>
        </p:nvGraphicFramePr>
        <p:xfrm>
          <a:off x="196850" y="1828800"/>
          <a:ext cx="1668463" cy="439737"/>
        </p:xfrm>
        <a:graphic>
          <a:graphicData uri="http://schemas.openxmlformats.org/presentationml/2006/ole">
            <mc:AlternateContent xmlns:mc="http://schemas.openxmlformats.org/markup-compatibility/2006">
              <mc:Choice xmlns:v="urn:schemas-microsoft-com:vml" Requires="v">
                <p:oleObj name="Equation" r:id="rId3" imgW="1307880" imgH="342720" progId="Equation.DSMT4">
                  <p:embed/>
                </p:oleObj>
              </mc:Choice>
              <mc:Fallback>
                <p:oleObj name="Equation" r:id="rId3" imgW="1307880" imgH="342720" progId="Equation.DSMT4">
                  <p:embed/>
                  <p:pic>
                    <p:nvPicPr>
                      <p:cNvPr id="13319" name="Object 7"/>
                      <p:cNvPicPr>
                        <a:picLocks noChangeAspect="1" noChangeArrowheads="1"/>
                      </p:cNvPicPr>
                      <p:nvPr/>
                    </p:nvPicPr>
                    <p:blipFill>
                      <a:blip r:embed="rId4"/>
                      <a:srcRect/>
                      <a:stretch>
                        <a:fillRect/>
                      </a:stretch>
                    </p:blipFill>
                    <p:spPr bwMode="auto">
                      <a:xfrm>
                        <a:off x="196850" y="1828800"/>
                        <a:ext cx="1668463" cy="4397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321" name="Text Box 9"/>
          <p:cNvSpPr txBox="1">
            <a:spLocks noChangeArrowheads="1"/>
          </p:cNvSpPr>
          <p:nvPr/>
        </p:nvSpPr>
        <p:spPr bwMode="auto">
          <a:xfrm>
            <a:off x="5257800" y="3154363"/>
            <a:ext cx="3600450" cy="427037"/>
          </a:xfrm>
          <a:prstGeom prst="rect">
            <a:avLst/>
          </a:prstGeom>
          <a:noFill/>
          <a:ln w="9525">
            <a:noFill/>
            <a:miter lim="800000"/>
            <a:headEnd/>
            <a:tailEnd/>
          </a:ln>
          <a:effectLst/>
        </p:spPr>
        <p:txBody>
          <a:bodyPr>
            <a:spAutoFit/>
          </a:bodyPr>
          <a:lstStyle/>
          <a:p>
            <a:pPr>
              <a:spcBef>
                <a:spcPct val="50000"/>
              </a:spcBef>
            </a:pPr>
            <a:r>
              <a:rPr lang="en-CA" sz="2200" dirty="0">
                <a:solidFill>
                  <a:srgbClr val="FF3300"/>
                </a:solidFill>
              </a:rPr>
              <a:t>The product is 1500</a:t>
            </a:r>
          </a:p>
        </p:txBody>
      </p:sp>
      <p:graphicFrame>
        <p:nvGraphicFramePr>
          <p:cNvPr id="13326" name="Object 14"/>
          <p:cNvGraphicFramePr>
            <a:graphicFrameLocks noChangeAspect="1"/>
          </p:cNvGraphicFramePr>
          <p:nvPr/>
        </p:nvGraphicFramePr>
        <p:xfrm>
          <a:off x="312737" y="2438400"/>
          <a:ext cx="2552700" cy="431800"/>
        </p:xfrm>
        <a:graphic>
          <a:graphicData uri="http://schemas.openxmlformats.org/presentationml/2006/ole">
            <mc:AlternateContent xmlns:mc="http://schemas.openxmlformats.org/markup-compatibility/2006">
              <mc:Choice xmlns:v="urn:schemas-microsoft-com:vml" Requires="v">
                <p:oleObj name="Equation" r:id="rId5" imgW="2552400" imgH="431640" progId="Equation.DSMT4">
                  <p:embed/>
                </p:oleObj>
              </mc:Choice>
              <mc:Fallback>
                <p:oleObj name="Equation" r:id="rId5" imgW="2552400" imgH="431640" progId="Equation.DSMT4">
                  <p:embed/>
                  <p:pic>
                    <p:nvPicPr>
                      <p:cNvPr id="13326" name="Object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2737" y="2438400"/>
                        <a:ext cx="2552700"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327" name="Object 15"/>
          <p:cNvGraphicFramePr>
            <a:graphicFrameLocks noChangeAspect="1"/>
          </p:cNvGraphicFramePr>
          <p:nvPr>
            <p:extLst>
              <p:ext uri="{D42A27DB-BD31-4B8C-83A1-F6EECF244321}">
                <p14:modId xmlns:p14="http://schemas.microsoft.com/office/powerpoint/2010/main" val="1606671466"/>
              </p:ext>
            </p:extLst>
          </p:nvPr>
        </p:nvGraphicFramePr>
        <p:xfrm>
          <a:off x="2209800" y="1828800"/>
          <a:ext cx="2559050" cy="442912"/>
        </p:xfrm>
        <a:graphic>
          <a:graphicData uri="http://schemas.openxmlformats.org/presentationml/2006/ole">
            <mc:AlternateContent xmlns:mc="http://schemas.openxmlformats.org/markup-compatibility/2006">
              <mc:Choice xmlns:v="urn:schemas-microsoft-com:vml" Requires="v">
                <p:oleObj name="Equation" r:id="rId7" imgW="1981080" imgH="342720" progId="Equation.DSMT4">
                  <p:embed/>
                </p:oleObj>
              </mc:Choice>
              <mc:Fallback>
                <p:oleObj name="Equation" r:id="rId7" imgW="1981080" imgH="342720" progId="Equation.DSMT4">
                  <p:embed/>
                  <p:pic>
                    <p:nvPicPr>
                      <p:cNvPr id="13327" name="Object 15"/>
                      <p:cNvPicPr>
                        <a:picLocks noChangeAspect="1" noChangeArrowheads="1"/>
                      </p:cNvPicPr>
                      <p:nvPr/>
                    </p:nvPicPr>
                    <p:blipFill>
                      <a:blip r:embed="rId8"/>
                      <a:srcRect/>
                      <a:stretch>
                        <a:fillRect/>
                      </a:stretch>
                    </p:blipFill>
                    <p:spPr bwMode="auto">
                      <a:xfrm>
                        <a:off x="2209800" y="1828800"/>
                        <a:ext cx="2559050" cy="4429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51" name="Object 7"/>
          <p:cNvGraphicFramePr>
            <a:graphicFrameLocks noChangeAspect="1"/>
          </p:cNvGraphicFramePr>
          <p:nvPr/>
        </p:nvGraphicFramePr>
        <p:xfrm>
          <a:off x="330200" y="2987675"/>
          <a:ext cx="2146300" cy="342900"/>
        </p:xfrm>
        <a:graphic>
          <a:graphicData uri="http://schemas.openxmlformats.org/presentationml/2006/ole">
            <mc:AlternateContent xmlns:mc="http://schemas.openxmlformats.org/markup-compatibility/2006">
              <mc:Choice xmlns:v="urn:schemas-microsoft-com:vml" Requires="v">
                <p:oleObj name="Equation" r:id="rId9" imgW="2145960" imgH="342720" progId="Equation.DSMT4">
                  <p:embed/>
                </p:oleObj>
              </mc:Choice>
              <mc:Fallback>
                <p:oleObj name="Equation" r:id="rId9" imgW="2145960" imgH="342720" progId="Equation.DSMT4">
                  <p:embed/>
                  <p:pic>
                    <p:nvPicPr>
                      <p:cNvPr id="6151"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0200" y="2987675"/>
                        <a:ext cx="2146300" cy="34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52" name="Object 8"/>
          <p:cNvGraphicFramePr>
            <a:graphicFrameLocks noChangeAspect="1"/>
          </p:cNvGraphicFramePr>
          <p:nvPr/>
        </p:nvGraphicFramePr>
        <p:xfrm>
          <a:off x="330200" y="3470275"/>
          <a:ext cx="2413000" cy="508000"/>
        </p:xfrm>
        <a:graphic>
          <a:graphicData uri="http://schemas.openxmlformats.org/presentationml/2006/ole">
            <mc:AlternateContent xmlns:mc="http://schemas.openxmlformats.org/markup-compatibility/2006">
              <mc:Choice xmlns:v="urn:schemas-microsoft-com:vml" Requires="v">
                <p:oleObj name="Equation" r:id="rId11" imgW="2412720" imgH="507960" progId="Equation.DSMT4">
                  <p:embed/>
                </p:oleObj>
              </mc:Choice>
              <mc:Fallback>
                <p:oleObj name="Equation" r:id="rId11" imgW="2412720" imgH="507960" progId="Equation.DSMT4">
                  <p:embed/>
                  <p:pic>
                    <p:nvPicPr>
                      <p:cNvPr id="6152" name="Object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30200" y="3470275"/>
                        <a:ext cx="2413000" cy="50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53" name="Object 9"/>
          <p:cNvGraphicFramePr>
            <a:graphicFrameLocks noChangeAspect="1"/>
          </p:cNvGraphicFramePr>
          <p:nvPr/>
        </p:nvGraphicFramePr>
        <p:xfrm>
          <a:off x="311150" y="4122738"/>
          <a:ext cx="4127500" cy="508000"/>
        </p:xfrm>
        <a:graphic>
          <a:graphicData uri="http://schemas.openxmlformats.org/presentationml/2006/ole">
            <mc:AlternateContent xmlns:mc="http://schemas.openxmlformats.org/markup-compatibility/2006">
              <mc:Choice xmlns:v="urn:schemas-microsoft-com:vml" Requires="v">
                <p:oleObj name="Equation" r:id="rId13" imgW="4127400" imgH="507960" progId="Equation.DSMT4">
                  <p:embed/>
                </p:oleObj>
              </mc:Choice>
              <mc:Fallback>
                <p:oleObj name="Equation" r:id="rId13" imgW="4127400" imgH="507960" progId="Equation.DSMT4">
                  <p:embed/>
                  <p:pic>
                    <p:nvPicPr>
                      <p:cNvPr id="6153" name="Object 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11150" y="4122738"/>
                        <a:ext cx="4127500" cy="50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54" name="Object 10"/>
          <p:cNvGraphicFramePr>
            <a:graphicFrameLocks noChangeAspect="1"/>
          </p:cNvGraphicFramePr>
          <p:nvPr/>
        </p:nvGraphicFramePr>
        <p:xfrm>
          <a:off x="304800" y="4765675"/>
          <a:ext cx="4140200" cy="508000"/>
        </p:xfrm>
        <a:graphic>
          <a:graphicData uri="http://schemas.openxmlformats.org/presentationml/2006/ole">
            <mc:AlternateContent xmlns:mc="http://schemas.openxmlformats.org/markup-compatibility/2006">
              <mc:Choice xmlns:v="urn:schemas-microsoft-com:vml" Requires="v">
                <p:oleObj name="Equation" r:id="rId15" imgW="4140000" imgH="507960" progId="Equation.DSMT4">
                  <p:embed/>
                </p:oleObj>
              </mc:Choice>
              <mc:Fallback>
                <p:oleObj name="Equation" r:id="rId15" imgW="4140000" imgH="507960" progId="Equation.DSMT4">
                  <p:embed/>
                  <p:pic>
                    <p:nvPicPr>
                      <p:cNvPr id="6154" name="Object 1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04800" y="4765675"/>
                        <a:ext cx="4140200" cy="50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55" name="Object 11"/>
          <p:cNvGraphicFramePr>
            <a:graphicFrameLocks noChangeAspect="1"/>
          </p:cNvGraphicFramePr>
          <p:nvPr/>
        </p:nvGraphicFramePr>
        <p:xfrm>
          <a:off x="304800" y="5353050"/>
          <a:ext cx="3124200" cy="482600"/>
        </p:xfrm>
        <a:graphic>
          <a:graphicData uri="http://schemas.openxmlformats.org/presentationml/2006/ole">
            <mc:AlternateContent xmlns:mc="http://schemas.openxmlformats.org/markup-compatibility/2006">
              <mc:Choice xmlns:v="urn:schemas-microsoft-com:vml" Requires="v">
                <p:oleObj name="Equation" r:id="rId17" imgW="3124080" imgH="482400" progId="Equation.DSMT4">
                  <p:embed/>
                </p:oleObj>
              </mc:Choice>
              <mc:Fallback>
                <p:oleObj name="Equation" r:id="rId17" imgW="3124080" imgH="482400" progId="Equation.DSMT4">
                  <p:embed/>
                  <p:pic>
                    <p:nvPicPr>
                      <p:cNvPr id="6155" name="Object 1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04800" y="5353050"/>
                        <a:ext cx="3124200"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 name="Object 11"/>
          <p:cNvGraphicFramePr>
            <a:graphicFrameLocks noChangeAspect="1"/>
          </p:cNvGraphicFramePr>
          <p:nvPr/>
        </p:nvGraphicFramePr>
        <p:xfrm>
          <a:off x="457200" y="5842000"/>
          <a:ext cx="1854200" cy="482600"/>
        </p:xfrm>
        <a:graphic>
          <a:graphicData uri="http://schemas.openxmlformats.org/presentationml/2006/ole">
            <mc:AlternateContent xmlns:mc="http://schemas.openxmlformats.org/markup-compatibility/2006">
              <mc:Choice xmlns:v="urn:schemas-microsoft-com:vml" Requires="v">
                <p:oleObj name="Equation" r:id="rId19" imgW="1854000" imgH="482400" progId="Equation.DSMT4">
                  <p:embed/>
                </p:oleObj>
              </mc:Choice>
              <mc:Fallback>
                <p:oleObj name="Equation" r:id="rId19" imgW="1854000" imgH="482400" progId="Equation.DSMT4">
                  <p:embed/>
                  <p:pic>
                    <p:nvPicPr>
                      <p:cNvPr id="21" name="Object 11"/>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57200" y="5842000"/>
                        <a:ext cx="1854200"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 name="Object 11"/>
          <p:cNvGraphicFramePr>
            <a:graphicFrameLocks noChangeAspect="1"/>
          </p:cNvGraphicFramePr>
          <p:nvPr/>
        </p:nvGraphicFramePr>
        <p:xfrm>
          <a:off x="5537200" y="3987800"/>
          <a:ext cx="1803400" cy="431800"/>
        </p:xfrm>
        <a:graphic>
          <a:graphicData uri="http://schemas.openxmlformats.org/presentationml/2006/ole">
            <mc:AlternateContent xmlns:mc="http://schemas.openxmlformats.org/markup-compatibility/2006">
              <mc:Choice xmlns:v="urn:schemas-microsoft-com:vml" Requires="v">
                <p:oleObj name="Equation" r:id="rId21" imgW="1803240" imgH="431640" progId="Equation.DSMT4">
                  <p:embed/>
                </p:oleObj>
              </mc:Choice>
              <mc:Fallback>
                <p:oleObj name="Equation" r:id="rId21" imgW="1803240" imgH="431640" progId="Equation.DSMT4">
                  <p:embed/>
                  <p:pic>
                    <p:nvPicPr>
                      <p:cNvPr id="22" name="Object 11"/>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537200" y="3987800"/>
                        <a:ext cx="1803400"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 name="Object 11"/>
          <p:cNvGraphicFramePr>
            <a:graphicFrameLocks noChangeAspect="1"/>
          </p:cNvGraphicFramePr>
          <p:nvPr/>
        </p:nvGraphicFramePr>
        <p:xfrm>
          <a:off x="5181600" y="4521200"/>
          <a:ext cx="1371600" cy="279400"/>
        </p:xfrm>
        <a:graphic>
          <a:graphicData uri="http://schemas.openxmlformats.org/presentationml/2006/ole">
            <mc:AlternateContent xmlns:mc="http://schemas.openxmlformats.org/markup-compatibility/2006">
              <mc:Choice xmlns:v="urn:schemas-microsoft-com:vml" Requires="v">
                <p:oleObj name="Equation" r:id="rId23" imgW="1371600" imgH="279360" progId="Equation.DSMT4">
                  <p:embed/>
                </p:oleObj>
              </mc:Choice>
              <mc:Fallback>
                <p:oleObj name="Equation" r:id="rId23" imgW="1371600" imgH="279360" progId="Equation.DSMT4">
                  <p:embed/>
                  <p:pic>
                    <p:nvPicPr>
                      <p:cNvPr id="23" name="Object 11"/>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181600" y="4521200"/>
                        <a:ext cx="1371600" cy="279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 name="Object 11"/>
          <p:cNvGraphicFramePr>
            <a:graphicFrameLocks noChangeAspect="1"/>
          </p:cNvGraphicFramePr>
          <p:nvPr/>
        </p:nvGraphicFramePr>
        <p:xfrm>
          <a:off x="5283200" y="5105400"/>
          <a:ext cx="812800" cy="279400"/>
        </p:xfrm>
        <a:graphic>
          <a:graphicData uri="http://schemas.openxmlformats.org/presentationml/2006/ole">
            <mc:AlternateContent xmlns:mc="http://schemas.openxmlformats.org/markup-compatibility/2006">
              <mc:Choice xmlns:v="urn:schemas-microsoft-com:vml" Requires="v">
                <p:oleObj name="Equation" r:id="rId25" imgW="812520" imgH="279360" progId="Equation.DSMT4">
                  <p:embed/>
                </p:oleObj>
              </mc:Choice>
              <mc:Fallback>
                <p:oleObj name="Equation" r:id="rId25" imgW="812520" imgH="279360" progId="Equation.DSMT4">
                  <p:embed/>
                  <p:pic>
                    <p:nvPicPr>
                      <p:cNvPr id="24" name="Object 11"/>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5283200" y="5105400"/>
                        <a:ext cx="812800" cy="279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5" name="Object 11"/>
          <p:cNvGraphicFramePr>
            <a:graphicFrameLocks noChangeAspect="1"/>
          </p:cNvGraphicFramePr>
          <p:nvPr/>
        </p:nvGraphicFramePr>
        <p:xfrm>
          <a:off x="6731000" y="5105400"/>
          <a:ext cx="812800" cy="279400"/>
        </p:xfrm>
        <a:graphic>
          <a:graphicData uri="http://schemas.openxmlformats.org/presentationml/2006/ole">
            <mc:AlternateContent xmlns:mc="http://schemas.openxmlformats.org/markup-compatibility/2006">
              <mc:Choice xmlns:v="urn:schemas-microsoft-com:vml" Requires="v">
                <p:oleObj name="Equation" r:id="rId27" imgW="812520" imgH="279360" progId="Equation.DSMT4">
                  <p:embed/>
                </p:oleObj>
              </mc:Choice>
              <mc:Fallback>
                <p:oleObj name="Equation" r:id="rId27" imgW="812520" imgH="279360" progId="Equation.DSMT4">
                  <p:embed/>
                  <p:pic>
                    <p:nvPicPr>
                      <p:cNvPr id="25" name="Object 11"/>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6731000" y="5105400"/>
                        <a:ext cx="812800" cy="279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 name="Text Box 11"/>
          <p:cNvSpPr txBox="1">
            <a:spLocks noChangeArrowheads="1"/>
          </p:cNvSpPr>
          <p:nvPr/>
        </p:nvSpPr>
        <p:spPr bwMode="auto">
          <a:xfrm>
            <a:off x="5105400" y="5631359"/>
            <a:ext cx="2895600" cy="769441"/>
          </a:xfrm>
          <a:prstGeom prst="rect">
            <a:avLst/>
          </a:prstGeom>
          <a:noFill/>
          <a:ln w="9525">
            <a:noFill/>
            <a:miter lim="800000"/>
            <a:headEnd/>
            <a:tailEnd/>
          </a:ln>
          <a:effectLst/>
        </p:spPr>
        <p:txBody>
          <a:bodyPr wrap="square">
            <a:spAutoFit/>
          </a:bodyPr>
          <a:lstStyle/>
          <a:p>
            <a:pPr>
              <a:spcBef>
                <a:spcPct val="50000"/>
              </a:spcBef>
            </a:pPr>
            <a:r>
              <a:rPr lang="en-CA" sz="2200" dirty="0">
                <a:solidFill>
                  <a:srgbClr val="FF0000"/>
                </a:solidFill>
              </a:rPr>
              <a:t>The two numbers are 30 and 80</a:t>
            </a:r>
          </a:p>
        </p:txBody>
      </p:sp>
    </p:spTree>
    <p:extLst>
      <p:ext uri="{BB962C8B-B14F-4D97-AF65-F5344CB8AC3E}">
        <p14:creationId xmlns:p14="http://schemas.microsoft.com/office/powerpoint/2010/main" val="3090992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316"/>
                                        </p:tgtEl>
                                        <p:attrNameLst>
                                          <p:attrName>style.visibility</p:attrName>
                                        </p:attrNameLst>
                                      </p:cBhvr>
                                      <p:to>
                                        <p:strVal val="visible"/>
                                      </p:to>
                                    </p:set>
                                    <p:animEffect transition="in" filter="blinds(horizontal)">
                                      <p:cBhvr>
                                        <p:cTn id="7" dur="500"/>
                                        <p:tgtEl>
                                          <p:spTgt spid="1331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317"/>
                                        </p:tgtEl>
                                        <p:attrNameLst>
                                          <p:attrName>style.visibility</p:attrName>
                                        </p:attrNameLst>
                                      </p:cBhvr>
                                      <p:to>
                                        <p:strVal val="visible"/>
                                      </p:to>
                                    </p:set>
                                    <p:animEffect transition="in" filter="blinds(horizontal)">
                                      <p:cBhvr>
                                        <p:cTn id="12" dur="500"/>
                                        <p:tgtEl>
                                          <p:spTgt spid="1331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3318"/>
                                        </p:tgtEl>
                                        <p:attrNameLst>
                                          <p:attrName>style.visibility</p:attrName>
                                        </p:attrNameLst>
                                      </p:cBhvr>
                                      <p:to>
                                        <p:strVal val="visible"/>
                                      </p:to>
                                    </p:set>
                                    <p:animEffect transition="in" filter="blinds(horizontal)">
                                      <p:cBhvr>
                                        <p:cTn id="17" dur="500"/>
                                        <p:tgtEl>
                                          <p:spTgt spid="1331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3319"/>
                                        </p:tgtEl>
                                        <p:attrNameLst>
                                          <p:attrName>style.visibility</p:attrName>
                                        </p:attrNameLst>
                                      </p:cBhvr>
                                      <p:to>
                                        <p:strVal val="visible"/>
                                      </p:to>
                                    </p:set>
                                    <p:animEffect transition="in" filter="blinds(horizontal)">
                                      <p:cBhvr>
                                        <p:cTn id="22" dur="500"/>
                                        <p:tgtEl>
                                          <p:spTgt spid="1331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3327"/>
                                        </p:tgtEl>
                                        <p:attrNameLst>
                                          <p:attrName>style.visibility</p:attrName>
                                        </p:attrNameLst>
                                      </p:cBhvr>
                                      <p:to>
                                        <p:strVal val="visible"/>
                                      </p:to>
                                    </p:set>
                                    <p:animEffect transition="in" filter="blinds(horizontal)">
                                      <p:cBhvr>
                                        <p:cTn id="27" dur="500"/>
                                        <p:tgtEl>
                                          <p:spTgt spid="1332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3321"/>
                                        </p:tgtEl>
                                        <p:attrNameLst>
                                          <p:attrName>style.visibility</p:attrName>
                                        </p:attrNameLst>
                                      </p:cBhvr>
                                      <p:to>
                                        <p:strVal val="visible"/>
                                      </p:to>
                                    </p:set>
                                    <p:animEffect transition="in" filter="blinds(horizontal)">
                                      <p:cBhvr>
                                        <p:cTn id="32" dur="500"/>
                                        <p:tgtEl>
                                          <p:spTgt spid="13321"/>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3326"/>
                                        </p:tgtEl>
                                        <p:attrNameLst>
                                          <p:attrName>style.visibility</p:attrName>
                                        </p:attrNameLst>
                                      </p:cBhvr>
                                      <p:to>
                                        <p:strVal val="visible"/>
                                      </p:to>
                                    </p:set>
                                    <p:animEffect transition="in" filter="blinds(horizontal)">
                                      <p:cBhvr>
                                        <p:cTn id="37" dur="500"/>
                                        <p:tgtEl>
                                          <p:spTgt spid="13326"/>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6151"/>
                                        </p:tgtEl>
                                        <p:attrNameLst>
                                          <p:attrName>style.visibility</p:attrName>
                                        </p:attrNameLst>
                                      </p:cBhvr>
                                      <p:to>
                                        <p:strVal val="visible"/>
                                      </p:to>
                                    </p:set>
                                    <p:animEffect transition="in" filter="blinds(horizontal)">
                                      <p:cBhvr>
                                        <p:cTn id="42" dur="500"/>
                                        <p:tgtEl>
                                          <p:spTgt spid="6151"/>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6152"/>
                                        </p:tgtEl>
                                        <p:attrNameLst>
                                          <p:attrName>style.visibility</p:attrName>
                                        </p:attrNameLst>
                                      </p:cBhvr>
                                      <p:to>
                                        <p:strVal val="visible"/>
                                      </p:to>
                                    </p:set>
                                    <p:animEffect transition="in" filter="blinds(horizontal)">
                                      <p:cBhvr>
                                        <p:cTn id="47" dur="500"/>
                                        <p:tgtEl>
                                          <p:spTgt spid="6152"/>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6153"/>
                                        </p:tgtEl>
                                        <p:attrNameLst>
                                          <p:attrName>style.visibility</p:attrName>
                                        </p:attrNameLst>
                                      </p:cBhvr>
                                      <p:to>
                                        <p:strVal val="visible"/>
                                      </p:to>
                                    </p:set>
                                    <p:animEffect transition="in" filter="blinds(horizontal)">
                                      <p:cBhvr>
                                        <p:cTn id="52" dur="500"/>
                                        <p:tgtEl>
                                          <p:spTgt spid="6153"/>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6154"/>
                                        </p:tgtEl>
                                        <p:attrNameLst>
                                          <p:attrName>style.visibility</p:attrName>
                                        </p:attrNameLst>
                                      </p:cBhvr>
                                      <p:to>
                                        <p:strVal val="visible"/>
                                      </p:to>
                                    </p:set>
                                    <p:animEffect transition="in" filter="blinds(horizontal)">
                                      <p:cBhvr>
                                        <p:cTn id="57" dur="500"/>
                                        <p:tgtEl>
                                          <p:spTgt spid="6154"/>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nodeType="clickEffect">
                                  <p:stCondLst>
                                    <p:cond delay="0"/>
                                  </p:stCondLst>
                                  <p:childTnLst>
                                    <p:set>
                                      <p:cBhvr>
                                        <p:cTn id="61" dur="1" fill="hold">
                                          <p:stCondLst>
                                            <p:cond delay="0"/>
                                          </p:stCondLst>
                                        </p:cTn>
                                        <p:tgtEl>
                                          <p:spTgt spid="6155"/>
                                        </p:tgtEl>
                                        <p:attrNameLst>
                                          <p:attrName>style.visibility</p:attrName>
                                        </p:attrNameLst>
                                      </p:cBhvr>
                                      <p:to>
                                        <p:strVal val="visible"/>
                                      </p:to>
                                    </p:set>
                                    <p:animEffect transition="in" filter="blinds(horizontal)">
                                      <p:cBhvr>
                                        <p:cTn id="62" dur="500"/>
                                        <p:tgtEl>
                                          <p:spTgt spid="6155"/>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nodeType="click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blinds(horizontal)">
                                      <p:cBhvr>
                                        <p:cTn id="67" dur="500"/>
                                        <p:tgtEl>
                                          <p:spTgt spid="21"/>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nodeType="click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blinds(horizontal)">
                                      <p:cBhvr>
                                        <p:cTn id="72" dur="500"/>
                                        <p:tgtEl>
                                          <p:spTgt spid="22"/>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nodeType="click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blinds(horizontal)">
                                      <p:cBhvr>
                                        <p:cTn id="77" dur="500"/>
                                        <p:tgtEl>
                                          <p:spTgt spid="23"/>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nodeType="clickEffect">
                                  <p:stCondLst>
                                    <p:cond delay="0"/>
                                  </p:stCondLst>
                                  <p:childTnLst>
                                    <p:set>
                                      <p:cBhvr>
                                        <p:cTn id="81" dur="1" fill="hold">
                                          <p:stCondLst>
                                            <p:cond delay="0"/>
                                          </p:stCondLst>
                                        </p:cTn>
                                        <p:tgtEl>
                                          <p:spTgt spid="24"/>
                                        </p:tgtEl>
                                        <p:attrNameLst>
                                          <p:attrName>style.visibility</p:attrName>
                                        </p:attrNameLst>
                                      </p:cBhvr>
                                      <p:to>
                                        <p:strVal val="visible"/>
                                      </p:to>
                                    </p:set>
                                    <p:animEffect transition="in" filter="blinds(horizontal)">
                                      <p:cBhvr>
                                        <p:cTn id="82" dur="500"/>
                                        <p:tgtEl>
                                          <p:spTgt spid="24"/>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nodeType="click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blinds(horizontal)">
                                      <p:cBhvr>
                                        <p:cTn id="87" dur="500"/>
                                        <p:tgtEl>
                                          <p:spTgt spid="25"/>
                                        </p:tgtEl>
                                      </p:cBhvr>
                                    </p:animEffect>
                                  </p:childTnLst>
                                </p:cTn>
                              </p:par>
                            </p:childTnLst>
                          </p:cTn>
                        </p:par>
                      </p:childTnLst>
                    </p:cTn>
                  </p:par>
                  <p:par>
                    <p:cTn id="88" fill="hold">
                      <p:stCondLst>
                        <p:cond delay="indefinite"/>
                      </p:stCondLst>
                      <p:childTnLst>
                        <p:par>
                          <p:cTn id="89" fill="hold">
                            <p:stCondLst>
                              <p:cond delay="0"/>
                            </p:stCondLst>
                            <p:childTnLst>
                              <p:par>
                                <p:cTn id="90" presetID="3" presetClass="entr" presetSubtype="10" fill="hold" grpId="0" nodeType="clickEffect">
                                  <p:stCondLst>
                                    <p:cond delay="0"/>
                                  </p:stCondLst>
                                  <p:childTnLst>
                                    <p:set>
                                      <p:cBhvr>
                                        <p:cTn id="91" dur="1" fill="hold">
                                          <p:stCondLst>
                                            <p:cond delay="0"/>
                                          </p:stCondLst>
                                        </p:cTn>
                                        <p:tgtEl>
                                          <p:spTgt spid="26"/>
                                        </p:tgtEl>
                                        <p:attrNameLst>
                                          <p:attrName>style.visibility</p:attrName>
                                        </p:attrNameLst>
                                      </p:cBhvr>
                                      <p:to>
                                        <p:strVal val="visible"/>
                                      </p:to>
                                    </p:set>
                                    <p:animEffect transition="in" filter="blinds(horizontal)">
                                      <p:cBhvr>
                                        <p:cTn id="9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p:bldP spid="13317" grpId="0"/>
      <p:bldP spid="13318" grpId="0"/>
      <p:bldP spid="13321" grpId="0"/>
      <p:bldP spid="2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CFFB4E-A48A-4DB0-9922-87A878BC039F}"/>
              </a:ext>
            </a:extLst>
          </p:cNvPr>
          <p:cNvSpPr>
            <a:spLocks noGrp="1"/>
          </p:cNvSpPr>
          <p:nvPr>
            <p:ph sz="quarter" idx="1"/>
          </p:nvPr>
        </p:nvSpPr>
        <p:spPr>
          <a:xfrm>
            <a:off x="228600" y="228600"/>
            <a:ext cx="8458200" cy="762000"/>
          </a:xfrm>
        </p:spPr>
        <p:txBody>
          <a:bodyPr>
            <a:normAutofit lnSpcReduction="10000"/>
          </a:bodyPr>
          <a:lstStyle/>
          <a:p>
            <a:pPr marL="0" indent="0">
              <a:buNone/>
            </a:pPr>
            <a:r>
              <a:rPr lang="en-CA" dirty="0"/>
              <a:t>d) Suppose we are looking for the largest possible product, use the product equation to find the vertex</a:t>
            </a:r>
          </a:p>
        </p:txBody>
      </p:sp>
      <p:graphicFrame>
        <p:nvGraphicFramePr>
          <p:cNvPr id="4" name="Object 14">
            <a:extLst>
              <a:ext uri="{FF2B5EF4-FFF2-40B4-BE49-F238E27FC236}">
                <a16:creationId xmlns:a16="http://schemas.microsoft.com/office/drawing/2014/main" id="{91FD8DE3-2CAA-4DC2-A6D1-0E99336A9805}"/>
              </a:ext>
            </a:extLst>
          </p:cNvPr>
          <p:cNvGraphicFramePr>
            <a:graphicFrameLocks noChangeAspect="1"/>
          </p:cNvGraphicFramePr>
          <p:nvPr>
            <p:extLst>
              <p:ext uri="{D42A27DB-BD31-4B8C-83A1-F6EECF244321}">
                <p14:modId xmlns:p14="http://schemas.microsoft.com/office/powerpoint/2010/main" val="4122562376"/>
              </p:ext>
            </p:extLst>
          </p:nvPr>
        </p:nvGraphicFramePr>
        <p:xfrm>
          <a:off x="304800" y="1143000"/>
          <a:ext cx="2933700" cy="431800"/>
        </p:xfrm>
        <a:graphic>
          <a:graphicData uri="http://schemas.openxmlformats.org/presentationml/2006/ole">
            <mc:AlternateContent xmlns:mc="http://schemas.openxmlformats.org/markup-compatibility/2006">
              <mc:Choice xmlns:v="urn:schemas-microsoft-com:vml" Requires="v">
                <p:oleObj name="Equation" r:id="rId3" imgW="2933640" imgH="431640" progId="Equation.DSMT4">
                  <p:embed/>
                </p:oleObj>
              </mc:Choice>
              <mc:Fallback>
                <p:oleObj name="Equation" r:id="rId3" imgW="2933640" imgH="431640" progId="Equation.DSMT4">
                  <p:embed/>
                  <p:pic>
                    <p:nvPicPr>
                      <p:cNvPr id="4" name="Object 14">
                        <a:extLst>
                          <a:ext uri="{FF2B5EF4-FFF2-40B4-BE49-F238E27FC236}">
                            <a16:creationId xmlns:a16="http://schemas.microsoft.com/office/drawing/2014/main" id="{91FD8DE3-2CAA-4DC2-A6D1-0E99336A9805}"/>
                          </a:ext>
                        </a:extLst>
                      </p:cNvPr>
                      <p:cNvPicPr>
                        <a:picLocks noChangeAspect="1" noChangeArrowheads="1"/>
                      </p:cNvPicPr>
                      <p:nvPr/>
                    </p:nvPicPr>
                    <p:blipFill>
                      <a:blip r:embed="rId4"/>
                      <a:srcRect/>
                      <a:stretch>
                        <a:fillRect/>
                      </a:stretch>
                    </p:blipFill>
                    <p:spPr bwMode="auto">
                      <a:xfrm>
                        <a:off x="304800" y="1143000"/>
                        <a:ext cx="2933700"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14">
            <a:extLst>
              <a:ext uri="{FF2B5EF4-FFF2-40B4-BE49-F238E27FC236}">
                <a16:creationId xmlns:a16="http://schemas.microsoft.com/office/drawing/2014/main" id="{C12123BC-9C71-40BD-B4C2-C0E421501512}"/>
              </a:ext>
            </a:extLst>
          </p:cNvPr>
          <p:cNvGraphicFramePr>
            <a:graphicFrameLocks noChangeAspect="1"/>
          </p:cNvGraphicFramePr>
          <p:nvPr>
            <p:extLst>
              <p:ext uri="{D42A27DB-BD31-4B8C-83A1-F6EECF244321}">
                <p14:modId xmlns:p14="http://schemas.microsoft.com/office/powerpoint/2010/main" val="596490399"/>
              </p:ext>
            </p:extLst>
          </p:nvPr>
        </p:nvGraphicFramePr>
        <p:xfrm>
          <a:off x="1371600" y="1752600"/>
          <a:ext cx="1460500" cy="342900"/>
        </p:xfrm>
        <a:graphic>
          <a:graphicData uri="http://schemas.openxmlformats.org/presentationml/2006/ole">
            <mc:AlternateContent xmlns:mc="http://schemas.openxmlformats.org/markup-compatibility/2006">
              <mc:Choice xmlns:v="urn:schemas-microsoft-com:vml" Requires="v">
                <p:oleObj name="Equation" r:id="rId5" imgW="1460160" imgH="342720" progId="Equation.DSMT4">
                  <p:embed/>
                </p:oleObj>
              </mc:Choice>
              <mc:Fallback>
                <p:oleObj name="Equation" r:id="rId5" imgW="1460160" imgH="342720" progId="Equation.DSMT4">
                  <p:embed/>
                  <p:pic>
                    <p:nvPicPr>
                      <p:cNvPr id="5" name="Object 14">
                        <a:extLst>
                          <a:ext uri="{FF2B5EF4-FFF2-40B4-BE49-F238E27FC236}">
                            <a16:creationId xmlns:a16="http://schemas.microsoft.com/office/drawing/2014/main" id="{C12123BC-9C71-40BD-B4C2-C0E421501512}"/>
                          </a:ext>
                        </a:extLst>
                      </p:cNvPr>
                      <p:cNvPicPr>
                        <a:picLocks noChangeAspect="1" noChangeArrowheads="1"/>
                      </p:cNvPicPr>
                      <p:nvPr/>
                    </p:nvPicPr>
                    <p:blipFill>
                      <a:blip r:embed="rId6"/>
                      <a:srcRect/>
                      <a:stretch>
                        <a:fillRect/>
                      </a:stretch>
                    </p:blipFill>
                    <p:spPr bwMode="auto">
                      <a:xfrm>
                        <a:off x="1371600" y="1752600"/>
                        <a:ext cx="1460500" cy="34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14">
            <a:extLst>
              <a:ext uri="{FF2B5EF4-FFF2-40B4-BE49-F238E27FC236}">
                <a16:creationId xmlns:a16="http://schemas.microsoft.com/office/drawing/2014/main" id="{1CCEDF86-A721-4EBA-95CB-1765FDE3AEC0}"/>
              </a:ext>
            </a:extLst>
          </p:cNvPr>
          <p:cNvGraphicFramePr>
            <a:graphicFrameLocks noChangeAspect="1"/>
          </p:cNvGraphicFramePr>
          <p:nvPr>
            <p:extLst>
              <p:ext uri="{D42A27DB-BD31-4B8C-83A1-F6EECF244321}">
                <p14:modId xmlns:p14="http://schemas.microsoft.com/office/powerpoint/2010/main" val="1952520041"/>
              </p:ext>
            </p:extLst>
          </p:nvPr>
        </p:nvGraphicFramePr>
        <p:xfrm>
          <a:off x="533400" y="2286000"/>
          <a:ext cx="800100" cy="279400"/>
        </p:xfrm>
        <a:graphic>
          <a:graphicData uri="http://schemas.openxmlformats.org/presentationml/2006/ole">
            <mc:AlternateContent xmlns:mc="http://schemas.openxmlformats.org/markup-compatibility/2006">
              <mc:Choice xmlns:v="urn:schemas-microsoft-com:vml" Requires="v">
                <p:oleObj name="Equation" r:id="rId7" imgW="799920" imgH="279360" progId="Equation.DSMT4">
                  <p:embed/>
                </p:oleObj>
              </mc:Choice>
              <mc:Fallback>
                <p:oleObj name="Equation" r:id="rId7" imgW="799920" imgH="279360" progId="Equation.DSMT4">
                  <p:embed/>
                  <p:pic>
                    <p:nvPicPr>
                      <p:cNvPr id="6" name="Object 14">
                        <a:extLst>
                          <a:ext uri="{FF2B5EF4-FFF2-40B4-BE49-F238E27FC236}">
                            <a16:creationId xmlns:a16="http://schemas.microsoft.com/office/drawing/2014/main" id="{1CCEDF86-A721-4EBA-95CB-1765FDE3AEC0}"/>
                          </a:ext>
                        </a:extLst>
                      </p:cNvPr>
                      <p:cNvPicPr>
                        <a:picLocks noChangeAspect="1" noChangeArrowheads="1"/>
                      </p:cNvPicPr>
                      <p:nvPr/>
                    </p:nvPicPr>
                    <p:blipFill>
                      <a:blip r:embed="rId8"/>
                      <a:srcRect/>
                      <a:stretch>
                        <a:fillRect/>
                      </a:stretch>
                    </p:blipFill>
                    <p:spPr bwMode="auto">
                      <a:xfrm>
                        <a:off x="533400" y="2286000"/>
                        <a:ext cx="800100" cy="279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14">
            <a:extLst>
              <a:ext uri="{FF2B5EF4-FFF2-40B4-BE49-F238E27FC236}">
                <a16:creationId xmlns:a16="http://schemas.microsoft.com/office/drawing/2014/main" id="{F83D482A-828E-49F8-801B-88DA63945BA6}"/>
              </a:ext>
            </a:extLst>
          </p:cNvPr>
          <p:cNvGraphicFramePr>
            <a:graphicFrameLocks noChangeAspect="1"/>
          </p:cNvGraphicFramePr>
          <p:nvPr>
            <p:extLst>
              <p:ext uri="{D42A27DB-BD31-4B8C-83A1-F6EECF244321}">
                <p14:modId xmlns:p14="http://schemas.microsoft.com/office/powerpoint/2010/main" val="1460349841"/>
              </p:ext>
            </p:extLst>
          </p:nvPr>
        </p:nvGraphicFramePr>
        <p:xfrm>
          <a:off x="1828800" y="2286000"/>
          <a:ext cx="774700" cy="279400"/>
        </p:xfrm>
        <a:graphic>
          <a:graphicData uri="http://schemas.openxmlformats.org/presentationml/2006/ole">
            <mc:AlternateContent xmlns:mc="http://schemas.openxmlformats.org/markup-compatibility/2006">
              <mc:Choice xmlns:v="urn:schemas-microsoft-com:vml" Requires="v">
                <p:oleObj name="Equation" r:id="rId9" imgW="774360" imgH="279360" progId="Equation.DSMT4">
                  <p:embed/>
                </p:oleObj>
              </mc:Choice>
              <mc:Fallback>
                <p:oleObj name="Equation" r:id="rId9" imgW="774360" imgH="279360" progId="Equation.DSMT4">
                  <p:embed/>
                  <p:pic>
                    <p:nvPicPr>
                      <p:cNvPr id="7" name="Object 14">
                        <a:extLst>
                          <a:ext uri="{FF2B5EF4-FFF2-40B4-BE49-F238E27FC236}">
                            <a16:creationId xmlns:a16="http://schemas.microsoft.com/office/drawing/2014/main" id="{F83D482A-828E-49F8-801B-88DA63945BA6}"/>
                          </a:ext>
                        </a:extLst>
                      </p:cNvPr>
                      <p:cNvPicPr>
                        <a:picLocks noChangeAspect="1" noChangeArrowheads="1"/>
                      </p:cNvPicPr>
                      <p:nvPr/>
                    </p:nvPicPr>
                    <p:blipFill>
                      <a:blip r:embed="rId10"/>
                      <a:srcRect/>
                      <a:stretch>
                        <a:fillRect/>
                      </a:stretch>
                    </p:blipFill>
                    <p:spPr bwMode="auto">
                      <a:xfrm>
                        <a:off x="1828800" y="2286000"/>
                        <a:ext cx="774700" cy="279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14">
            <a:extLst>
              <a:ext uri="{FF2B5EF4-FFF2-40B4-BE49-F238E27FC236}">
                <a16:creationId xmlns:a16="http://schemas.microsoft.com/office/drawing/2014/main" id="{15CED5A0-714D-45CD-9E92-51399BD6CC5F}"/>
              </a:ext>
            </a:extLst>
          </p:cNvPr>
          <p:cNvGraphicFramePr>
            <a:graphicFrameLocks noChangeAspect="1"/>
          </p:cNvGraphicFramePr>
          <p:nvPr>
            <p:extLst>
              <p:ext uri="{D42A27DB-BD31-4B8C-83A1-F6EECF244321}">
                <p14:modId xmlns:p14="http://schemas.microsoft.com/office/powerpoint/2010/main" val="3987747171"/>
              </p:ext>
            </p:extLst>
          </p:nvPr>
        </p:nvGraphicFramePr>
        <p:xfrm>
          <a:off x="50800" y="2819400"/>
          <a:ext cx="2209800" cy="838200"/>
        </p:xfrm>
        <a:graphic>
          <a:graphicData uri="http://schemas.openxmlformats.org/presentationml/2006/ole">
            <mc:AlternateContent xmlns:mc="http://schemas.openxmlformats.org/markup-compatibility/2006">
              <mc:Choice xmlns:v="urn:schemas-microsoft-com:vml" Requires="v">
                <p:oleObj name="Equation" r:id="rId11" imgW="2209680" imgH="838080" progId="Equation.DSMT4">
                  <p:embed/>
                </p:oleObj>
              </mc:Choice>
              <mc:Fallback>
                <p:oleObj name="Equation" r:id="rId11" imgW="2209680" imgH="838080" progId="Equation.DSMT4">
                  <p:embed/>
                  <p:pic>
                    <p:nvPicPr>
                      <p:cNvPr id="8" name="Object 14">
                        <a:extLst>
                          <a:ext uri="{FF2B5EF4-FFF2-40B4-BE49-F238E27FC236}">
                            <a16:creationId xmlns:a16="http://schemas.microsoft.com/office/drawing/2014/main" id="{15CED5A0-714D-45CD-9E92-51399BD6CC5F}"/>
                          </a:ext>
                        </a:extLst>
                      </p:cNvPr>
                      <p:cNvPicPr>
                        <a:picLocks noChangeAspect="1" noChangeArrowheads="1"/>
                      </p:cNvPicPr>
                      <p:nvPr/>
                    </p:nvPicPr>
                    <p:blipFill>
                      <a:blip r:embed="rId12"/>
                      <a:srcRect/>
                      <a:stretch>
                        <a:fillRect/>
                      </a:stretch>
                    </p:blipFill>
                    <p:spPr bwMode="auto">
                      <a:xfrm>
                        <a:off x="50800" y="2819400"/>
                        <a:ext cx="22098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14">
            <a:extLst>
              <a:ext uri="{FF2B5EF4-FFF2-40B4-BE49-F238E27FC236}">
                <a16:creationId xmlns:a16="http://schemas.microsoft.com/office/drawing/2014/main" id="{C6C7AFA1-3936-46C2-AB46-89A6CAE1266D}"/>
              </a:ext>
            </a:extLst>
          </p:cNvPr>
          <p:cNvGraphicFramePr>
            <a:graphicFrameLocks noChangeAspect="1"/>
          </p:cNvGraphicFramePr>
          <p:nvPr>
            <p:extLst>
              <p:ext uri="{D42A27DB-BD31-4B8C-83A1-F6EECF244321}">
                <p14:modId xmlns:p14="http://schemas.microsoft.com/office/powerpoint/2010/main" val="3687075847"/>
              </p:ext>
            </p:extLst>
          </p:nvPr>
        </p:nvGraphicFramePr>
        <p:xfrm>
          <a:off x="1149350" y="3733800"/>
          <a:ext cx="800100" cy="279400"/>
        </p:xfrm>
        <a:graphic>
          <a:graphicData uri="http://schemas.openxmlformats.org/presentationml/2006/ole">
            <mc:AlternateContent xmlns:mc="http://schemas.openxmlformats.org/markup-compatibility/2006">
              <mc:Choice xmlns:v="urn:schemas-microsoft-com:vml" Requires="v">
                <p:oleObj name="Equation" r:id="rId13" imgW="799920" imgH="279360" progId="Equation.DSMT4">
                  <p:embed/>
                </p:oleObj>
              </mc:Choice>
              <mc:Fallback>
                <p:oleObj name="Equation" r:id="rId13" imgW="799920" imgH="279360" progId="Equation.DSMT4">
                  <p:embed/>
                  <p:pic>
                    <p:nvPicPr>
                      <p:cNvPr id="9" name="Object 14">
                        <a:extLst>
                          <a:ext uri="{FF2B5EF4-FFF2-40B4-BE49-F238E27FC236}">
                            <a16:creationId xmlns:a16="http://schemas.microsoft.com/office/drawing/2014/main" id="{C6C7AFA1-3936-46C2-AB46-89A6CAE1266D}"/>
                          </a:ext>
                        </a:extLst>
                      </p:cNvPr>
                      <p:cNvPicPr>
                        <a:picLocks noChangeAspect="1" noChangeArrowheads="1"/>
                      </p:cNvPicPr>
                      <p:nvPr/>
                    </p:nvPicPr>
                    <p:blipFill>
                      <a:blip r:embed="rId14"/>
                      <a:srcRect/>
                      <a:stretch>
                        <a:fillRect/>
                      </a:stretch>
                    </p:blipFill>
                    <p:spPr bwMode="auto">
                      <a:xfrm>
                        <a:off x="1149350" y="3733800"/>
                        <a:ext cx="800100" cy="279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Text Box 9">
            <a:extLst>
              <a:ext uri="{FF2B5EF4-FFF2-40B4-BE49-F238E27FC236}">
                <a16:creationId xmlns:a16="http://schemas.microsoft.com/office/drawing/2014/main" id="{C1925E85-1341-4F09-9949-64D41AABCCDB}"/>
              </a:ext>
            </a:extLst>
          </p:cNvPr>
          <p:cNvSpPr txBox="1">
            <a:spLocks noChangeArrowheads="1"/>
          </p:cNvSpPr>
          <p:nvPr/>
        </p:nvSpPr>
        <p:spPr bwMode="auto">
          <a:xfrm>
            <a:off x="228600" y="4114800"/>
            <a:ext cx="3276600" cy="1107996"/>
          </a:xfrm>
          <a:prstGeom prst="rect">
            <a:avLst/>
          </a:prstGeom>
          <a:noFill/>
          <a:ln w="9525">
            <a:noFill/>
            <a:miter lim="800000"/>
            <a:headEnd/>
            <a:tailEnd/>
          </a:ln>
          <a:effectLst/>
        </p:spPr>
        <p:txBody>
          <a:bodyPr wrap="square">
            <a:spAutoFit/>
          </a:bodyPr>
          <a:lstStyle/>
          <a:p>
            <a:pPr>
              <a:spcBef>
                <a:spcPct val="50000"/>
              </a:spcBef>
            </a:pPr>
            <a:r>
              <a:rPr lang="en-CA" sz="2200" dirty="0">
                <a:solidFill>
                  <a:srgbClr val="FF3300"/>
                </a:solidFill>
              </a:rPr>
              <a:t>The maximum product will occur if one of the values is 40</a:t>
            </a:r>
          </a:p>
        </p:txBody>
      </p:sp>
      <p:graphicFrame>
        <p:nvGraphicFramePr>
          <p:cNvPr id="11" name="Object 14">
            <a:extLst>
              <a:ext uri="{FF2B5EF4-FFF2-40B4-BE49-F238E27FC236}">
                <a16:creationId xmlns:a16="http://schemas.microsoft.com/office/drawing/2014/main" id="{B57BF19A-884A-4BB1-BF57-C5460838D04E}"/>
              </a:ext>
            </a:extLst>
          </p:cNvPr>
          <p:cNvGraphicFramePr>
            <a:graphicFrameLocks noChangeAspect="1"/>
          </p:cNvGraphicFramePr>
          <p:nvPr>
            <p:extLst>
              <p:ext uri="{D42A27DB-BD31-4B8C-83A1-F6EECF244321}">
                <p14:modId xmlns:p14="http://schemas.microsoft.com/office/powerpoint/2010/main" val="3036214560"/>
              </p:ext>
            </p:extLst>
          </p:nvPr>
        </p:nvGraphicFramePr>
        <p:xfrm>
          <a:off x="4572000" y="1143000"/>
          <a:ext cx="2933700" cy="431800"/>
        </p:xfrm>
        <a:graphic>
          <a:graphicData uri="http://schemas.openxmlformats.org/presentationml/2006/ole">
            <mc:AlternateContent xmlns:mc="http://schemas.openxmlformats.org/markup-compatibility/2006">
              <mc:Choice xmlns:v="urn:schemas-microsoft-com:vml" Requires="v">
                <p:oleObj name="Equation" r:id="rId15" imgW="2933640" imgH="431640" progId="Equation.DSMT4">
                  <p:embed/>
                </p:oleObj>
              </mc:Choice>
              <mc:Fallback>
                <p:oleObj name="Equation" r:id="rId15" imgW="2933640" imgH="431640" progId="Equation.DSMT4">
                  <p:embed/>
                  <p:pic>
                    <p:nvPicPr>
                      <p:cNvPr id="11" name="Object 14">
                        <a:extLst>
                          <a:ext uri="{FF2B5EF4-FFF2-40B4-BE49-F238E27FC236}">
                            <a16:creationId xmlns:a16="http://schemas.microsoft.com/office/drawing/2014/main" id="{B57BF19A-884A-4BB1-BF57-C5460838D04E}"/>
                          </a:ext>
                        </a:extLst>
                      </p:cNvPr>
                      <p:cNvPicPr>
                        <a:picLocks noChangeAspect="1" noChangeArrowheads="1"/>
                      </p:cNvPicPr>
                      <p:nvPr/>
                    </p:nvPicPr>
                    <p:blipFill>
                      <a:blip r:embed="rId4"/>
                      <a:srcRect/>
                      <a:stretch>
                        <a:fillRect/>
                      </a:stretch>
                    </p:blipFill>
                    <p:spPr bwMode="auto">
                      <a:xfrm>
                        <a:off x="4572000" y="1143000"/>
                        <a:ext cx="2933700"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14">
            <a:extLst>
              <a:ext uri="{FF2B5EF4-FFF2-40B4-BE49-F238E27FC236}">
                <a16:creationId xmlns:a16="http://schemas.microsoft.com/office/drawing/2014/main" id="{E27448EB-AE84-4AD6-A0B9-6AA9719C7F22}"/>
              </a:ext>
            </a:extLst>
          </p:cNvPr>
          <p:cNvGraphicFramePr>
            <a:graphicFrameLocks noChangeAspect="1"/>
          </p:cNvGraphicFramePr>
          <p:nvPr>
            <p:extLst>
              <p:ext uri="{D42A27DB-BD31-4B8C-83A1-F6EECF244321}">
                <p14:modId xmlns:p14="http://schemas.microsoft.com/office/powerpoint/2010/main" val="812000109"/>
              </p:ext>
            </p:extLst>
          </p:nvPr>
        </p:nvGraphicFramePr>
        <p:xfrm>
          <a:off x="5638800" y="1676400"/>
          <a:ext cx="2146300" cy="431800"/>
        </p:xfrm>
        <a:graphic>
          <a:graphicData uri="http://schemas.openxmlformats.org/presentationml/2006/ole">
            <mc:AlternateContent xmlns:mc="http://schemas.openxmlformats.org/markup-compatibility/2006">
              <mc:Choice xmlns:v="urn:schemas-microsoft-com:vml" Requires="v">
                <p:oleObj name="Equation" r:id="rId16" imgW="2145960" imgH="431640" progId="Equation.DSMT4">
                  <p:embed/>
                </p:oleObj>
              </mc:Choice>
              <mc:Fallback>
                <p:oleObj name="Equation" r:id="rId16" imgW="2145960" imgH="431640" progId="Equation.DSMT4">
                  <p:embed/>
                  <p:pic>
                    <p:nvPicPr>
                      <p:cNvPr id="12" name="Object 14">
                        <a:extLst>
                          <a:ext uri="{FF2B5EF4-FFF2-40B4-BE49-F238E27FC236}">
                            <a16:creationId xmlns:a16="http://schemas.microsoft.com/office/drawing/2014/main" id="{E27448EB-AE84-4AD6-A0B9-6AA9719C7F22}"/>
                          </a:ext>
                        </a:extLst>
                      </p:cNvPr>
                      <p:cNvPicPr>
                        <a:picLocks noChangeAspect="1" noChangeArrowheads="1"/>
                      </p:cNvPicPr>
                      <p:nvPr/>
                    </p:nvPicPr>
                    <p:blipFill>
                      <a:blip r:embed="rId17"/>
                      <a:srcRect/>
                      <a:stretch>
                        <a:fillRect/>
                      </a:stretch>
                    </p:blipFill>
                    <p:spPr bwMode="auto">
                      <a:xfrm>
                        <a:off x="5638800" y="1676400"/>
                        <a:ext cx="2146300"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ct 14">
            <a:extLst>
              <a:ext uri="{FF2B5EF4-FFF2-40B4-BE49-F238E27FC236}">
                <a16:creationId xmlns:a16="http://schemas.microsoft.com/office/drawing/2014/main" id="{BE41478E-C118-4CA6-ADE5-C8B57AE85121}"/>
              </a:ext>
            </a:extLst>
          </p:cNvPr>
          <p:cNvGraphicFramePr>
            <a:graphicFrameLocks noChangeAspect="1"/>
          </p:cNvGraphicFramePr>
          <p:nvPr>
            <p:extLst>
              <p:ext uri="{D42A27DB-BD31-4B8C-83A1-F6EECF244321}">
                <p14:modId xmlns:p14="http://schemas.microsoft.com/office/powerpoint/2010/main" val="2446391099"/>
              </p:ext>
            </p:extLst>
          </p:nvPr>
        </p:nvGraphicFramePr>
        <p:xfrm>
          <a:off x="5638800" y="2286000"/>
          <a:ext cx="850900" cy="279400"/>
        </p:xfrm>
        <a:graphic>
          <a:graphicData uri="http://schemas.openxmlformats.org/presentationml/2006/ole">
            <mc:AlternateContent xmlns:mc="http://schemas.openxmlformats.org/markup-compatibility/2006">
              <mc:Choice xmlns:v="urn:schemas-microsoft-com:vml" Requires="v">
                <p:oleObj name="Equation" r:id="rId18" imgW="850680" imgH="279360" progId="Equation.DSMT4">
                  <p:embed/>
                </p:oleObj>
              </mc:Choice>
              <mc:Fallback>
                <p:oleObj name="Equation" r:id="rId18" imgW="850680" imgH="279360" progId="Equation.DSMT4">
                  <p:embed/>
                  <p:pic>
                    <p:nvPicPr>
                      <p:cNvPr id="13" name="Object 14">
                        <a:extLst>
                          <a:ext uri="{FF2B5EF4-FFF2-40B4-BE49-F238E27FC236}">
                            <a16:creationId xmlns:a16="http://schemas.microsoft.com/office/drawing/2014/main" id="{BE41478E-C118-4CA6-ADE5-C8B57AE85121}"/>
                          </a:ext>
                        </a:extLst>
                      </p:cNvPr>
                      <p:cNvPicPr>
                        <a:picLocks noChangeAspect="1" noChangeArrowheads="1"/>
                      </p:cNvPicPr>
                      <p:nvPr/>
                    </p:nvPicPr>
                    <p:blipFill>
                      <a:blip r:embed="rId19"/>
                      <a:srcRect/>
                      <a:stretch>
                        <a:fillRect/>
                      </a:stretch>
                    </p:blipFill>
                    <p:spPr bwMode="auto">
                      <a:xfrm>
                        <a:off x="5638800" y="2286000"/>
                        <a:ext cx="850900" cy="279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Text Box 9">
            <a:extLst>
              <a:ext uri="{FF2B5EF4-FFF2-40B4-BE49-F238E27FC236}">
                <a16:creationId xmlns:a16="http://schemas.microsoft.com/office/drawing/2014/main" id="{09AFA146-C1D2-4DEA-BC82-55186E094032}"/>
              </a:ext>
            </a:extLst>
          </p:cNvPr>
          <p:cNvSpPr txBox="1">
            <a:spLocks noChangeArrowheads="1"/>
          </p:cNvSpPr>
          <p:nvPr/>
        </p:nvSpPr>
        <p:spPr bwMode="auto">
          <a:xfrm>
            <a:off x="4495800" y="2667000"/>
            <a:ext cx="3733800" cy="1446550"/>
          </a:xfrm>
          <a:prstGeom prst="rect">
            <a:avLst/>
          </a:prstGeom>
          <a:noFill/>
          <a:ln w="9525">
            <a:noFill/>
            <a:miter lim="800000"/>
            <a:headEnd/>
            <a:tailEnd/>
          </a:ln>
          <a:effectLst/>
        </p:spPr>
        <p:txBody>
          <a:bodyPr wrap="square">
            <a:spAutoFit/>
          </a:bodyPr>
          <a:lstStyle/>
          <a:p>
            <a:pPr>
              <a:spcBef>
                <a:spcPct val="50000"/>
              </a:spcBef>
            </a:pPr>
            <a:r>
              <a:rPr lang="en-CA" sz="2200" dirty="0">
                <a:solidFill>
                  <a:srgbClr val="FF3300"/>
                </a:solidFill>
              </a:rPr>
              <a:t>So, if you have two values with a difference of 80,  the largest product that you can have is 1600</a:t>
            </a:r>
          </a:p>
        </p:txBody>
      </p:sp>
    </p:spTree>
    <p:extLst>
      <p:ext uri="{BB962C8B-B14F-4D97-AF65-F5344CB8AC3E}">
        <p14:creationId xmlns:p14="http://schemas.microsoft.com/office/powerpoint/2010/main" val="3101438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linds(horizontal)">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linds(horizontal)">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blinds(horizontal)">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blinds(horizontal)">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blinds(horizontal)">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blinds(horizontal)">
                                      <p:cBhvr>
                                        <p:cTn id="5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type="body" idx="1"/>
          </p:nvPr>
        </p:nvSpPr>
        <p:spPr>
          <a:xfrm>
            <a:off x="395288" y="333375"/>
            <a:ext cx="8291512" cy="6296025"/>
          </a:xfrm>
        </p:spPr>
        <p:txBody>
          <a:bodyPr>
            <a:normAutofit/>
          </a:bodyPr>
          <a:lstStyle/>
          <a:p>
            <a:pPr>
              <a:buFontTx/>
              <a:buNone/>
            </a:pPr>
            <a:r>
              <a:rPr lang="en-CA" dirty="0"/>
              <a:t>Ex: The difference of two numbers is 10.  The sum of their squares is 60. Find the numbers</a:t>
            </a:r>
          </a:p>
          <a:p>
            <a:pPr>
              <a:buFontTx/>
              <a:buNone/>
            </a:pPr>
            <a:endParaRPr lang="en-CA" sz="300" dirty="0"/>
          </a:p>
          <a:p>
            <a:pPr>
              <a:buFontTx/>
              <a:buNone/>
            </a:pPr>
            <a:r>
              <a:rPr lang="en-CA" dirty="0"/>
              <a:t>a) Find an expression for the two numbers</a:t>
            </a:r>
          </a:p>
          <a:p>
            <a:pPr>
              <a:buFontTx/>
              <a:buNone/>
            </a:pPr>
            <a:br>
              <a:rPr lang="en-CA" dirty="0"/>
            </a:br>
            <a:endParaRPr lang="en-CA" dirty="0"/>
          </a:p>
          <a:p>
            <a:pPr>
              <a:buFontTx/>
              <a:buNone/>
            </a:pPr>
            <a:r>
              <a:rPr lang="en-CA" dirty="0"/>
              <a:t>b) Write an equation for the sum of their squares</a:t>
            </a:r>
          </a:p>
          <a:p>
            <a:pPr>
              <a:buFontTx/>
              <a:buNone/>
            </a:pPr>
            <a:br>
              <a:rPr lang="en-CA" dirty="0"/>
            </a:br>
            <a:endParaRPr lang="en-CA" dirty="0"/>
          </a:p>
          <a:p>
            <a:pPr>
              <a:buFontTx/>
              <a:buNone/>
            </a:pPr>
            <a:r>
              <a:rPr lang="en-CA" dirty="0"/>
              <a:t>c) Find the two numbers</a:t>
            </a:r>
          </a:p>
          <a:p>
            <a:pPr>
              <a:buFontTx/>
              <a:buNone/>
            </a:pPr>
            <a:br>
              <a:rPr lang="en-CA" dirty="0"/>
            </a:br>
            <a:endParaRPr lang="en-CA" dirty="0"/>
          </a:p>
          <a:p>
            <a:pPr>
              <a:buFontTx/>
              <a:buNone/>
            </a:pPr>
            <a:r>
              <a:rPr lang="en-CA" dirty="0"/>
              <a:t>d) Suppose the sum of their squares is not 60.  What is the smallest possible value for the sum of their squares?</a:t>
            </a:r>
          </a:p>
        </p:txBody>
      </p:sp>
      <p:graphicFrame>
        <p:nvGraphicFramePr>
          <p:cNvPr id="26" name="Object 7">
            <a:extLst>
              <a:ext uri="{FF2B5EF4-FFF2-40B4-BE49-F238E27FC236}">
                <a16:creationId xmlns:a16="http://schemas.microsoft.com/office/drawing/2014/main" id="{38C678F9-06B6-443E-BDF6-7CB2C69B4281}"/>
              </a:ext>
            </a:extLst>
          </p:cNvPr>
          <p:cNvGraphicFramePr>
            <a:graphicFrameLocks noChangeAspect="1"/>
          </p:cNvGraphicFramePr>
          <p:nvPr>
            <p:extLst>
              <p:ext uri="{D42A27DB-BD31-4B8C-83A1-F6EECF244321}">
                <p14:modId xmlns:p14="http://schemas.microsoft.com/office/powerpoint/2010/main" val="1709012353"/>
              </p:ext>
            </p:extLst>
          </p:nvPr>
        </p:nvGraphicFramePr>
        <p:xfrm>
          <a:off x="455612" y="1797050"/>
          <a:ext cx="1562100" cy="412750"/>
        </p:xfrm>
        <a:graphic>
          <a:graphicData uri="http://schemas.openxmlformats.org/presentationml/2006/ole">
            <mc:AlternateContent xmlns:mc="http://schemas.openxmlformats.org/markup-compatibility/2006">
              <mc:Choice xmlns:v="urn:schemas-microsoft-com:vml" Requires="v">
                <p:oleObj name="Equation" r:id="rId3" imgW="1295280" imgH="342720" progId="Equation.DSMT4">
                  <p:embed/>
                </p:oleObj>
              </mc:Choice>
              <mc:Fallback>
                <p:oleObj name="Equation" r:id="rId3" imgW="1295280" imgH="342720" progId="Equation.DSMT4">
                  <p:embed/>
                  <p:pic>
                    <p:nvPicPr>
                      <p:cNvPr id="26" name="Object 7">
                        <a:extLst>
                          <a:ext uri="{FF2B5EF4-FFF2-40B4-BE49-F238E27FC236}">
                            <a16:creationId xmlns:a16="http://schemas.microsoft.com/office/drawing/2014/main" id="{38C678F9-06B6-443E-BDF6-7CB2C69B4281}"/>
                          </a:ext>
                        </a:extLst>
                      </p:cNvPr>
                      <p:cNvPicPr>
                        <a:picLocks noChangeAspect="1" noChangeArrowheads="1"/>
                      </p:cNvPicPr>
                      <p:nvPr/>
                    </p:nvPicPr>
                    <p:blipFill>
                      <a:blip r:embed="rId4"/>
                      <a:srcRect/>
                      <a:stretch>
                        <a:fillRect/>
                      </a:stretch>
                    </p:blipFill>
                    <p:spPr bwMode="auto">
                      <a:xfrm>
                        <a:off x="455612" y="1797050"/>
                        <a:ext cx="1562100" cy="412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 name="Object 13">
            <a:extLst>
              <a:ext uri="{FF2B5EF4-FFF2-40B4-BE49-F238E27FC236}">
                <a16:creationId xmlns:a16="http://schemas.microsoft.com/office/drawing/2014/main" id="{6835A380-A64B-4DCB-B1CD-21A064C3D197}"/>
              </a:ext>
            </a:extLst>
          </p:cNvPr>
          <p:cNvGraphicFramePr>
            <a:graphicFrameLocks noChangeAspect="1"/>
          </p:cNvGraphicFramePr>
          <p:nvPr>
            <p:extLst>
              <p:ext uri="{D42A27DB-BD31-4B8C-83A1-F6EECF244321}">
                <p14:modId xmlns:p14="http://schemas.microsoft.com/office/powerpoint/2010/main" val="2327061099"/>
              </p:ext>
            </p:extLst>
          </p:nvPr>
        </p:nvGraphicFramePr>
        <p:xfrm>
          <a:off x="2895600" y="1828800"/>
          <a:ext cx="2436812" cy="423862"/>
        </p:xfrm>
        <a:graphic>
          <a:graphicData uri="http://schemas.openxmlformats.org/presentationml/2006/ole">
            <mc:AlternateContent xmlns:mc="http://schemas.openxmlformats.org/markup-compatibility/2006">
              <mc:Choice xmlns:v="urn:schemas-microsoft-com:vml" Requires="v">
                <p:oleObj name="Equation" r:id="rId5" imgW="1968480" imgH="342720" progId="Equation.DSMT4">
                  <p:embed/>
                </p:oleObj>
              </mc:Choice>
              <mc:Fallback>
                <p:oleObj name="Equation" r:id="rId5" imgW="1968480" imgH="342720" progId="Equation.DSMT4">
                  <p:embed/>
                  <p:pic>
                    <p:nvPicPr>
                      <p:cNvPr id="27" name="Object 13">
                        <a:extLst>
                          <a:ext uri="{FF2B5EF4-FFF2-40B4-BE49-F238E27FC236}">
                            <a16:creationId xmlns:a16="http://schemas.microsoft.com/office/drawing/2014/main" id="{6835A380-A64B-4DCB-B1CD-21A064C3D197}"/>
                          </a:ext>
                        </a:extLst>
                      </p:cNvPr>
                      <p:cNvPicPr>
                        <a:picLocks noChangeAspect="1" noChangeArrowheads="1"/>
                      </p:cNvPicPr>
                      <p:nvPr/>
                    </p:nvPicPr>
                    <p:blipFill>
                      <a:blip r:embed="rId6"/>
                      <a:srcRect/>
                      <a:stretch>
                        <a:fillRect/>
                      </a:stretch>
                    </p:blipFill>
                    <p:spPr bwMode="auto">
                      <a:xfrm>
                        <a:off x="2895600" y="1828800"/>
                        <a:ext cx="2436812" cy="4238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8" name="Object 12">
            <a:extLst>
              <a:ext uri="{FF2B5EF4-FFF2-40B4-BE49-F238E27FC236}">
                <a16:creationId xmlns:a16="http://schemas.microsoft.com/office/drawing/2014/main" id="{EC7DAB18-E962-4BD9-9842-D5B886BE75B1}"/>
              </a:ext>
            </a:extLst>
          </p:cNvPr>
          <p:cNvGraphicFramePr>
            <a:graphicFrameLocks noChangeAspect="1"/>
          </p:cNvGraphicFramePr>
          <p:nvPr>
            <p:extLst>
              <p:ext uri="{D42A27DB-BD31-4B8C-83A1-F6EECF244321}">
                <p14:modId xmlns:p14="http://schemas.microsoft.com/office/powerpoint/2010/main" val="2598743869"/>
              </p:ext>
            </p:extLst>
          </p:nvPr>
        </p:nvGraphicFramePr>
        <p:xfrm>
          <a:off x="609600" y="3124200"/>
          <a:ext cx="2665413" cy="563563"/>
        </p:xfrm>
        <a:graphic>
          <a:graphicData uri="http://schemas.openxmlformats.org/presentationml/2006/ole">
            <mc:AlternateContent xmlns:mc="http://schemas.openxmlformats.org/markup-compatibility/2006">
              <mc:Choice xmlns:v="urn:schemas-microsoft-com:vml" Requires="v">
                <p:oleObj name="Equation" r:id="rId7" imgW="2286000" imgH="482400" progId="Equation.DSMT4">
                  <p:embed/>
                </p:oleObj>
              </mc:Choice>
              <mc:Fallback>
                <p:oleObj name="Equation" r:id="rId7" imgW="2286000" imgH="482400" progId="Equation.DSMT4">
                  <p:embed/>
                  <p:pic>
                    <p:nvPicPr>
                      <p:cNvPr id="28" name="Object 12">
                        <a:extLst>
                          <a:ext uri="{FF2B5EF4-FFF2-40B4-BE49-F238E27FC236}">
                            <a16:creationId xmlns:a16="http://schemas.microsoft.com/office/drawing/2014/main" id="{EC7DAB18-E962-4BD9-9842-D5B886BE75B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9600" y="3124200"/>
                        <a:ext cx="2665413" cy="563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linds(horizont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blinds(horizontal)">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blinds(horizontal)">
                                      <p:cBhvr>
                                        <p:cTn id="1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type="body" idx="1"/>
          </p:nvPr>
        </p:nvSpPr>
        <p:spPr>
          <a:xfrm>
            <a:off x="395288" y="333375"/>
            <a:ext cx="7854950" cy="885825"/>
          </a:xfrm>
        </p:spPr>
        <p:txBody>
          <a:bodyPr/>
          <a:lstStyle/>
          <a:p>
            <a:pPr>
              <a:buFontTx/>
              <a:buNone/>
            </a:pPr>
            <a:r>
              <a:rPr lang="en-CA" dirty="0"/>
              <a:t>Ex: The difference of two numbers is 10.  The sum of their squares is 60. Find the numbers</a:t>
            </a:r>
          </a:p>
        </p:txBody>
      </p:sp>
      <p:sp>
        <p:nvSpPr>
          <p:cNvPr id="28676" name="Text Box 4"/>
          <p:cNvSpPr txBox="1">
            <a:spLocks noChangeArrowheads="1"/>
          </p:cNvSpPr>
          <p:nvPr/>
        </p:nvSpPr>
        <p:spPr bwMode="auto">
          <a:xfrm>
            <a:off x="5937250" y="1943099"/>
            <a:ext cx="2978150" cy="427038"/>
          </a:xfrm>
          <a:prstGeom prst="rect">
            <a:avLst/>
          </a:prstGeom>
          <a:noFill/>
          <a:ln w="9525">
            <a:noFill/>
            <a:miter lim="800000"/>
            <a:headEnd/>
            <a:tailEnd/>
          </a:ln>
          <a:effectLst/>
        </p:spPr>
        <p:txBody>
          <a:bodyPr wrap="square">
            <a:spAutoFit/>
          </a:bodyPr>
          <a:lstStyle/>
          <a:p>
            <a:pPr>
              <a:spcBef>
                <a:spcPct val="50000"/>
              </a:spcBef>
            </a:pPr>
            <a:r>
              <a:rPr lang="en-CA" sz="2200" dirty="0">
                <a:solidFill>
                  <a:srgbClr val="FF3300"/>
                </a:solidFill>
              </a:rPr>
              <a:t>Gather Information</a:t>
            </a:r>
          </a:p>
        </p:txBody>
      </p:sp>
      <p:sp>
        <p:nvSpPr>
          <p:cNvPr id="28677" name="Text Box 5"/>
          <p:cNvSpPr txBox="1">
            <a:spLocks noChangeArrowheads="1"/>
          </p:cNvSpPr>
          <p:nvPr/>
        </p:nvSpPr>
        <p:spPr bwMode="auto">
          <a:xfrm>
            <a:off x="4876800" y="1189037"/>
            <a:ext cx="4343400" cy="769441"/>
          </a:xfrm>
          <a:prstGeom prst="rect">
            <a:avLst/>
          </a:prstGeom>
          <a:noFill/>
          <a:ln w="9525">
            <a:noFill/>
            <a:miter lim="800000"/>
            <a:headEnd/>
            <a:tailEnd/>
          </a:ln>
          <a:effectLst/>
        </p:spPr>
        <p:txBody>
          <a:bodyPr wrap="square">
            <a:spAutoFit/>
          </a:bodyPr>
          <a:lstStyle/>
          <a:p>
            <a:pPr>
              <a:spcBef>
                <a:spcPct val="50000"/>
              </a:spcBef>
            </a:pPr>
            <a:r>
              <a:rPr lang="en-CA" sz="2200" dirty="0">
                <a:solidFill>
                  <a:srgbClr val="0033CC"/>
                </a:solidFill>
              </a:rPr>
              <a:t>The second number is 10 </a:t>
            </a:r>
            <a:br>
              <a:rPr lang="en-CA" sz="2200" dirty="0">
                <a:solidFill>
                  <a:srgbClr val="0033CC"/>
                </a:solidFill>
              </a:rPr>
            </a:br>
            <a:r>
              <a:rPr lang="en-CA" sz="2200" dirty="0">
                <a:solidFill>
                  <a:srgbClr val="0033CC"/>
                </a:solidFill>
              </a:rPr>
              <a:t>more than the first</a:t>
            </a:r>
          </a:p>
        </p:txBody>
      </p:sp>
      <p:graphicFrame>
        <p:nvGraphicFramePr>
          <p:cNvPr id="28679" name="Object 7"/>
          <p:cNvGraphicFramePr>
            <a:graphicFrameLocks noChangeAspect="1"/>
          </p:cNvGraphicFramePr>
          <p:nvPr/>
        </p:nvGraphicFramePr>
        <p:xfrm>
          <a:off x="152400" y="1187450"/>
          <a:ext cx="1562100" cy="412750"/>
        </p:xfrm>
        <a:graphic>
          <a:graphicData uri="http://schemas.openxmlformats.org/presentationml/2006/ole">
            <mc:AlternateContent xmlns:mc="http://schemas.openxmlformats.org/markup-compatibility/2006">
              <mc:Choice xmlns:v="urn:schemas-microsoft-com:vml" Requires="v">
                <p:oleObj name="Equation" r:id="rId3" imgW="1295280" imgH="342720" progId="Equation.DSMT4">
                  <p:embed/>
                </p:oleObj>
              </mc:Choice>
              <mc:Fallback>
                <p:oleObj name="Equation" r:id="rId3" imgW="1295280" imgH="342720" progId="Equation.DSMT4">
                  <p:embed/>
                  <p:pic>
                    <p:nvPicPr>
                      <p:cNvPr id="28679" name="Object 7"/>
                      <p:cNvPicPr>
                        <a:picLocks noChangeAspect="1" noChangeArrowheads="1"/>
                      </p:cNvPicPr>
                      <p:nvPr/>
                    </p:nvPicPr>
                    <p:blipFill>
                      <a:blip r:embed="rId4"/>
                      <a:srcRect/>
                      <a:stretch>
                        <a:fillRect/>
                      </a:stretch>
                    </p:blipFill>
                    <p:spPr bwMode="auto">
                      <a:xfrm>
                        <a:off x="152400" y="1187450"/>
                        <a:ext cx="1562100" cy="412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680" name="Text Box 8"/>
          <p:cNvSpPr txBox="1">
            <a:spLocks noChangeArrowheads="1"/>
          </p:cNvSpPr>
          <p:nvPr/>
        </p:nvSpPr>
        <p:spPr bwMode="auto">
          <a:xfrm>
            <a:off x="5980113" y="2865438"/>
            <a:ext cx="3168650" cy="762000"/>
          </a:xfrm>
          <a:prstGeom prst="rect">
            <a:avLst/>
          </a:prstGeom>
          <a:noFill/>
          <a:ln w="9525">
            <a:noFill/>
            <a:miter lim="800000"/>
            <a:headEnd/>
            <a:tailEnd/>
          </a:ln>
          <a:effectLst/>
        </p:spPr>
        <p:txBody>
          <a:bodyPr>
            <a:spAutoFit/>
          </a:bodyPr>
          <a:lstStyle/>
          <a:p>
            <a:pPr>
              <a:spcBef>
                <a:spcPct val="50000"/>
              </a:spcBef>
            </a:pPr>
            <a:r>
              <a:rPr lang="en-CA" sz="2200" dirty="0">
                <a:solidFill>
                  <a:srgbClr val="FF3300"/>
                </a:solidFill>
              </a:rPr>
              <a:t>The sum of their squares is 60</a:t>
            </a:r>
          </a:p>
        </p:txBody>
      </p:sp>
      <p:graphicFrame>
        <p:nvGraphicFramePr>
          <p:cNvPr id="28684" name="Object 12"/>
          <p:cNvGraphicFramePr>
            <a:graphicFrameLocks noChangeAspect="1"/>
          </p:cNvGraphicFramePr>
          <p:nvPr/>
        </p:nvGraphicFramePr>
        <p:xfrm>
          <a:off x="533400" y="1905000"/>
          <a:ext cx="2665413" cy="563563"/>
        </p:xfrm>
        <a:graphic>
          <a:graphicData uri="http://schemas.openxmlformats.org/presentationml/2006/ole">
            <mc:AlternateContent xmlns:mc="http://schemas.openxmlformats.org/markup-compatibility/2006">
              <mc:Choice xmlns:v="urn:schemas-microsoft-com:vml" Requires="v">
                <p:oleObj name="Equation" r:id="rId5" imgW="2286000" imgH="482400" progId="Equation.DSMT4">
                  <p:embed/>
                </p:oleObj>
              </mc:Choice>
              <mc:Fallback>
                <p:oleObj name="Equation" r:id="rId5" imgW="2286000" imgH="482400" progId="Equation.DSMT4">
                  <p:embed/>
                  <p:pic>
                    <p:nvPicPr>
                      <p:cNvPr id="28684" name="Object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 y="1905000"/>
                        <a:ext cx="2665413" cy="563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8685" name="Object 13"/>
          <p:cNvGraphicFramePr>
            <a:graphicFrameLocks noChangeAspect="1"/>
          </p:cNvGraphicFramePr>
          <p:nvPr/>
        </p:nvGraphicFramePr>
        <p:xfrm>
          <a:off x="1830388" y="1219200"/>
          <a:ext cx="2436812" cy="423862"/>
        </p:xfrm>
        <a:graphic>
          <a:graphicData uri="http://schemas.openxmlformats.org/presentationml/2006/ole">
            <mc:AlternateContent xmlns:mc="http://schemas.openxmlformats.org/markup-compatibility/2006">
              <mc:Choice xmlns:v="urn:schemas-microsoft-com:vml" Requires="v">
                <p:oleObj name="Equation" r:id="rId7" imgW="1968480" imgH="342720" progId="Equation.DSMT4">
                  <p:embed/>
                </p:oleObj>
              </mc:Choice>
              <mc:Fallback>
                <p:oleObj name="Equation" r:id="rId7" imgW="1968480" imgH="342720" progId="Equation.DSMT4">
                  <p:embed/>
                  <p:pic>
                    <p:nvPicPr>
                      <p:cNvPr id="28685" name="Object 13"/>
                      <p:cNvPicPr>
                        <a:picLocks noChangeAspect="1" noChangeArrowheads="1"/>
                      </p:cNvPicPr>
                      <p:nvPr/>
                    </p:nvPicPr>
                    <p:blipFill>
                      <a:blip r:embed="rId8"/>
                      <a:srcRect/>
                      <a:stretch>
                        <a:fillRect/>
                      </a:stretch>
                    </p:blipFill>
                    <p:spPr bwMode="auto">
                      <a:xfrm>
                        <a:off x="1830388" y="1219200"/>
                        <a:ext cx="2436812" cy="4238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198" name="Object 6"/>
          <p:cNvGraphicFramePr>
            <a:graphicFrameLocks noChangeAspect="1"/>
          </p:cNvGraphicFramePr>
          <p:nvPr/>
        </p:nvGraphicFramePr>
        <p:xfrm>
          <a:off x="608013" y="2540000"/>
          <a:ext cx="3225800" cy="508000"/>
        </p:xfrm>
        <a:graphic>
          <a:graphicData uri="http://schemas.openxmlformats.org/presentationml/2006/ole">
            <mc:AlternateContent xmlns:mc="http://schemas.openxmlformats.org/markup-compatibility/2006">
              <mc:Choice xmlns:v="urn:schemas-microsoft-com:vml" Requires="v">
                <p:oleObj name="Equation" r:id="rId9" imgW="3225600" imgH="507960" progId="Equation.DSMT4">
                  <p:embed/>
                </p:oleObj>
              </mc:Choice>
              <mc:Fallback>
                <p:oleObj name="Equation" r:id="rId9" imgW="3225600" imgH="507960" progId="Equation.DSMT4">
                  <p:embed/>
                  <p:pic>
                    <p:nvPicPr>
                      <p:cNvPr id="8198" name="Object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8013" y="2540000"/>
                        <a:ext cx="3225800" cy="50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199" name="Object 7"/>
          <p:cNvGraphicFramePr>
            <a:graphicFrameLocks noChangeAspect="1"/>
          </p:cNvGraphicFramePr>
          <p:nvPr/>
        </p:nvGraphicFramePr>
        <p:xfrm>
          <a:off x="606425" y="3086100"/>
          <a:ext cx="2565400" cy="342900"/>
        </p:xfrm>
        <a:graphic>
          <a:graphicData uri="http://schemas.openxmlformats.org/presentationml/2006/ole">
            <mc:AlternateContent xmlns:mc="http://schemas.openxmlformats.org/markup-compatibility/2006">
              <mc:Choice xmlns:v="urn:schemas-microsoft-com:vml" Requires="v">
                <p:oleObj name="Equation" r:id="rId11" imgW="2565360" imgH="342720" progId="Equation.DSMT4">
                  <p:embed/>
                </p:oleObj>
              </mc:Choice>
              <mc:Fallback>
                <p:oleObj name="Equation" r:id="rId11" imgW="2565360" imgH="342720" progId="Equation.DSMT4">
                  <p:embed/>
                  <p:pic>
                    <p:nvPicPr>
                      <p:cNvPr id="8199" name="Object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06425" y="3086100"/>
                        <a:ext cx="2565400" cy="34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200" name="Object 8"/>
          <p:cNvGraphicFramePr>
            <a:graphicFrameLocks noChangeAspect="1"/>
          </p:cNvGraphicFramePr>
          <p:nvPr/>
        </p:nvGraphicFramePr>
        <p:xfrm>
          <a:off x="623888" y="3581400"/>
          <a:ext cx="2806700" cy="508000"/>
        </p:xfrm>
        <a:graphic>
          <a:graphicData uri="http://schemas.openxmlformats.org/presentationml/2006/ole">
            <mc:AlternateContent xmlns:mc="http://schemas.openxmlformats.org/markup-compatibility/2006">
              <mc:Choice xmlns:v="urn:schemas-microsoft-com:vml" Requires="v">
                <p:oleObj name="Equation" r:id="rId13" imgW="2806560" imgH="507960" progId="Equation.DSMT4">
                  <p:embed/>
                </p:oleObj>
              </mc:Choice>
              <mc:Fallback>
                <p:oleObj name="Equation" r:id="rId13" imgW="2806560" imgH="507960" progId="Equation.DSMT4">
                  <p:embed/>
                  <p:pic>
                    <p:nvPicPr>
                      <p:cNvPr id="8200" name="Object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23888" y="3581400"/>
                        <a:ext cx="2806700" cy="50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201" name="Object 9"/>
          <p:cNvGraphicFramePr>
            <a:graphicFrameLocks noChangeAspect="1"/>
          </p:cNvGraphicFramePr>
          <p:nvPr/>
        </p:nvGraphicFramePr>
        <p:xfrm>
          <a:off x="608013" y="4140200"/>
          <a:ext cx="3962400" cy="508000"/>
        </p:xfrm>
        <a:graphic>
          <a:graphicData uri="http://schemas.openxmlformats.org/presentationml/2006/ole">
            <mc:AlternateContent xmlns:mc="http://schemas.openxmlformats.org/markup-compatibility/2006">
              <mc:Choice xmlns:v="urn:schemas-microsoft-com:vml" Requires="v">
                <p:oleObj name="Equation" r:id="rId15" imgW="3962160" imgH="507960" progId="Equation.DSMT4">
                  <p:embed/>
                </p:oleObj>
              </mc:Choice>
              <mc:Fallback>
                <p:oleObj name="Equation" r:id="rId15" imgW="3962160" imgH="507960" progId="Equation.DSMT4">
                  <p:embed/>
                  <p:pic>
                    <p:nvPicPr>
                      <p:cNvPr id="8201" name="Object 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08013" y="4140200"/>
                        <a:ext cx="3962400" cy="50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202" name="Object 10"/>
          <p:cNvGraphicFramePr>
            <a:graphicFrameLocks noChangeAspect="1"/>
          </p:cNvGraphicFramePr>
          <p:nvPr/>
        </p:nvGraphicFramePr>
        <p:xfrm>
          <a:off x="608013" y="4648200"/>
          <a:ext cx="3962400" cy="508000"/>
        </p:xfrm>
        <a:graphic>
          <a:graphicData uri="http://schemas.openxmlformats.org/presentationml/2006/ole">
            <mc:AlternateContent xmlns:mc="http://schemas.openxmlformats.org/markup-compatibility/2006">
              <mc:Choice xmlns:v="urn:schemas-microsoft-com:vml" Requires="v">
                <p:oleObj name="Equation" r:id="rId17" imgW="3962160" imgH="507960" progId="Equation.DSMT4">
                  <p:embed/>
                </p:oleObj>
              </mc:Choice>
              <mc:Fallback>
                <p:oleObj name="Equation" r:id="rId17" imgW="3962160" imgH="507960" progId="Equation.DSMT4">
                  <p:embed/>
                  <p:pic>
                    <p:nvPicPr>
                      <p:cNvPr id="8202" name="Object 10"/>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08013" y="4648200"/>
                        <a:ext cx="3962400" cy="50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203" name="Object 11"/>
          <p:cNvGraphicFramePr>
            <a:graphicFrameLocks noChangeAspect="1"/>
          </p:cNvGraphicFramePr>
          <p:nvPr/>
        </p:nvGraphicFramePr>
        <p:xfrm>
          <a:off x="608013" y="5156200"/>
          <a:ext cx="2362200" cy="482600"/>
        </p:xfrm>
        <a:graphic>
          <a:graphicData uri="http://schemas.openxmlformats.org/presentationml/2006/ole">
            <mc:AlternateContent xmlns:mc="http://schemas.openxmlformats.org/markup-compatibility/2006">
              <mc:Choice xmlns:v="urn:schemas-microsoft-com:vml" Requires="v">
                <p:oleObj name="Equation" r:id="rId19" imgW="2361960" imgH="482400" progId="Equation.DSMT4">
                  <p:embed/>
                </p:oleObj>
              </mc:Choice>
              <mc:Fallback>
                <p:oleObj name="Equation" r:id="rId19" imgW="2361960" imgH="482400" progId="Equation.DSMT4">
                  <p:embed/>
                  <p:pic>
                    <p:nvPicPr>
                      <p:cNvPr id="8203" name="Object 11"/>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08013" y="5156200"/>
                        <a:ext cx="2362200"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1"/>
          <p:cNvGraphicFramePr>
            <a:graphicFrameLocks noChangeAspect="1"/>
          </p:cNvGraphicFramePr>
          <p:nvPr/>
        </p:nvGraphicFramePr>
        <p:xfrm>
          <a:off x="760413" y="5689600"/>
          <a:ext cx="1397000" cy="482600"/>
        </p:xfrm>
        <a:graphic>
          <a:graphicData uri="http://schemas.openxmlformats.org/presentationml/2006/ole">
            <mc:AlternateContent xmlns:mc="http://schemas.openxmlformats.org/markup-compatibility/2006">
              <mc:Choice xmlns:v="urn:schemas-microsoft-com:vml" Requires="v">
                <p:oleObj name="Equation" r:id="rId21" imgW="1396800" imgH="482400" progId="Equation.DSMT4">
                  <p:embed/>
                </p:oleObj>
              </mc:Choice>
              <mc:Fallback>
                <p:oleObj name="Equation" r:id="rId21" imgW="1396800" imgH="482400" progId="Equation.DSMT4">
                  <p:embed/>
                  <p:pic>
                    <p:nvPicPr>
                      <p:cNvPr id="18" name="Object 11"/>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760413" y="5689600"/>
                        <a:ext cx="1397000"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 name="Object 11"/>
          <p:cNvGraphicFramePr>
            <a:graphicFrameLocks noChangeAspect="1"/>
          </p:cNvGraphicFramePr>
          <p:nvPr/>
        </p:nvGraphicFramePr>
        <p:xfrm>
          <a:off x="5562600" y="4343400"/>
          <a:ext cx="1473200" cy="393700"/>
        </p:xfrm>
        <a:graphic>
          <a:graphicData uri="http://schemas.openxmlformats.org/presentationml/2006/ole">
            <mc:AlternateContent xmlns:mc="http://schemas.openxmlformats.org/markup-compatibility/2006">
              <mc:Choice xmlns:v="urn:schemas-microsoft-com:vml" Requires="v">
                <p:oleObj name="Equation" r:id="rId23" imgW="1473120" imgH="393480" progId="Equation.DSMT4">
                  <p:embed/>
                </p:oleObj>
              </mc:Choice>
              <mc:Fallback>
                <p:oleObj name="Equation" r:id="rId23" imgW="1473120" imgH="393480" progId="Equation.DSMT4">
                  <p:embed/>
                  <p:pic>
                    <p:nvPicPr>
                      <p:cNvPr id="19" name="Object 11"/>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562600" y="4343400"/>
                        <a:ext cx="1473200" cy="39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 name="Object 11"/>
          <p:cNvGraphicFramePr>
            <a:graphicFrameLocks noChangeAspect="1"/>
          </p:cNvGraphicFramePr>
          <p:nvPr/>
        </p:nvGraphicFramePr>
        <p:xfrm>
          <a:off x="5080000" y="4800600"/>
          <a:ext cx="1473200" cy="393700"/>
        </p:xfrm>
        <a:graphic>
          <a:graphicData uri="http://schemas.openxmlformats.org/presentationml/2006/ole">
            <mc:AlternateContent xmlns:mc="http://schemas.openxmlformats.org/markup-compatibility/2006">
              <mc:Choice xmlns:v="urn:schemas-microsoft-com:vml" Requires="v">
                <p:oleObj name="Equation" r:id="rId25" imgW="1473120" imgH="393480" progId="Equation.DSMT4">
                  <p:embed/>
                </p:oleObj>
              </mc:Choice>
              <mc:Fallback>
                <p:oleObj name="Equation" r:id="rId25" imgW="1473120" imgH="393480" progId="Equation.DSMT4">
                  <p:embed/>
                  <p:pic>
                    <p:nvPicPr>
                      <p:cNvPr id="20" name="Object 11"/>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5080000" y="4800600"/>
                        <a:ext cx="1473200" cy="39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 name="Text Box 11"/>
          <p:cNvSpPr txBox="1">
            <a:spLocks noChangeArrowheads="1"/>
          </p:cNvSpPr>
          <p:nvPr/>
        </p:nvSpPr>
        <p:spPr bwMode="auto">
          <a:xfrm>
            <a:off x="5029200" y="5174159"/>
            <a:ext cx="3886200" cy="769441"/>
          </a:xfrm>
          <a:prstGeom prst="rect">
            <a:avLst/>
          </a:prstGeom>
          <a:noFill/>
          <a:ln w="9525">
            <a:noFill/>
            <a:miter lim="800000"/>
            <a:headEnd/>
            <a:tailEnd/>
          </a:ln>
          <a:effectLst/>
        </p:spPr>
        <p:txBody>
          <a:bodyPr wrap="square">
            <a:spAutoFit/>
          </a:bodyPr>
          <a:lstStyle/>
          <a:p>
            <a:pPr>
              <a:spcBef>
                <a:spcPct val="50000"/>
              </a:spcBef>
            </a:pPr>
            <a:r>
              <a:rPr lang="en-CA" sz="2200" dirty="0">
                <a:solidFill>
                  <a:srgbClr val="FF0000"/>
                </a:solidFill>
              </a:rPr>
              <a:t>The two sets of numbers are: </a:t>
            </a:r>
          </a:p>
        </p:txBody>
      </p:sp>
      <p:graphicFrame>
        <p:nvGraphicFramePr>
          <p:cNvPr id="22" name="Object 11"/>
          <p:cNvGraphicFramePr>
            <a:graphicFrameLocks noChangeAspect="1"/>
          </p:cNvGraphicFramePr>
          <p:nvPr/>
        </p:nvGraphicFramePr>
        <p:xfrm>
          <a:off x="4572000" y="5867400"/>
          <a:ext cx="1473200" cy="393700"/>
        </p:xfrm>
        <a:graphic>
          <a:graphicData uri="http://schemas.openxmlformats.org/presentationml/2006/ole">
            <mc:AlternateContent xmlns:mc="http://schemas.openxmlformats.org/markup-compatibility/2006">
              <mc:Choice xmlns:v="urn:schemas-microsoft-com:vml" Requires="v">
                <p:oleObj name="Equation" r:id="rId27" imgW="1473120" imgH="393480" progId="Equation.DSMT4">
                  <p:embed/>
                </p:oleObj>
              </mc:Choice>
              <mc:Fallback>
                <p:oleObj name="Equation" r:id="rId27" imgW="1473120" imgH="393480" progId="Equation.DSMT4">
                  <p:embed/>
                  <p:pic>
                    <p:nvPicPr>
                      <p:cNvPr id="22" name="Object 11"/>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4572000" y="5867400"/>
                        <a:ext cx="1473200" cy="39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 name="Object 11"/>
          <p:cNvGraphicFramePr>
            <a:graphicFrameLocks noChangeAspect="1"/>
          </p:cNvGraphicFramePr>
          <p:nvPr/>
        </p:nvGraphicFramePr>
        <p:xfrm>
          <a:off x="4559300" y="6350000"/>
          <a:ext cx="1308100" cy="431800"/>
        </p:xfrm>
        <a:graphic>
          <a:graphicData uri="http://schemas.openxmlformats.org/presentationml/2006/ole">
            <mc:AlternateContent xmlns:mc="http://schemas.openxmlformats.org/markup-compatibility/2006">
              <mc:Choice xmlns:v="urn:schemas-microsoft-com:vml" Requires="v">
                <p:oleObj name="Equation" r:id="rId29" imgW="1307880" imgH="431640" progId="Equation.DSMT4">
                  <p:embed/>
                </p:oleObj>
              </mc:Choice>
              <mc:Fallback>
                <p:oleObj name="Equation" r:id="rId29" imgW="1307880" imgH="431640" progId="Equation.DSMT4">
                  <p:embed/>
                  <p:pic>
                    <p:nvPicPr>
                      <p:cNvPr id="23" name="Object 11"/>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4559300" y="6350000"/>
                        <a:ext cx="1308100"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 name="Object 11"/>
          <p:cNvGraphicFramePr>
            <a:graphicFrameLocks noChangeAspect="1"/>
          </p:cNvGraphicFramePr>
          <p:nvPr/>
        </p:nvGraphicFramePr>
        <p:xfrm>
          <a:off x="6527800" y="5867400"/>
          <a:ext cx="1473200" cy="393700"/>
        </p:xfrm>
        <a:graphic>
          <a:graphicData uri="http://schemas.openxmlformats.org/presentationml/2006/ole">
            <mc:AlternateContent xmlns:mc="http://schemas.openxmlformats.org/markup-compatibility/2006">
              <mc:Choice xmlns:v="urn:schemas-microsoft-com:vml" Requires="v">
                <p:oleObj name="Equation" r:id="rId31" imgW="1473120" imgH="393480" progId="Equation.DSMT4">
                  <p:embed/>
                </p:oleObj>
              </mc:Choice>
              <mc:Fallback>
                <p:oleObj name="Equation" r:id="rId31" imgW="1473120" imgH="393480" progId="Equation.DSMT4">
                  <p:embed/>
                  <p:pic>
                    <p:nvPicPr>
                      <p:cNvPr id="24" name="Object 11"/>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6527800" y="5867400"/>
                        <a:ext cx="1473200" cy="39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5" name="Object 11"/>
          <p:cNvGraphicFramePr>
            <a:graphicFrameLocks noChangeAspect="1"/>
          </p:cNvGraphicFramePr>
          <p:nvPr/>
        </p:nvGraphicFramePr>
        <p:xfrm>
          <a:off x="6515100" y="6350000"/>
          <a:ext cx="1308100" cy="431800"/>
        </p:xfrm>
        <a:graphic>
          <a:graphicData uri="http://schemas.openxmlformats.org/presentationml/2006/ole">
            <mc:AlternateContent xmlns:mc="http://schemas.openxmlformats.org/markup-compatibility/2006">
              <mc:Choice xmlns:v="urn:schemas-microsoft-com:vml" Requires="v">
                <p:oleObj name="Equation" r:id="rId33" imgW="1307880" imgH="431640" progId="Equation.DSMT4">
                  <p:embed/>
                </p:oleObj>
              </mc:Choice>
              <mc:Fallback>
                <p:oleObj name="Equation" r:id="rId33" imgW="1307880" imgH="431640" progId="Equation.DSMT4">
                  <p:embed/>
                  <p:pic>
                    <p:nvPicPr>
                      <p:cNvPr id="25" name="Object 11"/>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6515100" y="6350000"/>
                        <a:ext cx="1308100"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147976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8676"/>
                                        </p:tgtEl>
                                        <p:attrNameLst>
                                          <p:attrName>style.visibility</p:attrName>
                                        </p:attrNameLst>
                                      </p:cBhvr>
                                      <p:to>
                                        <p:strVal val="visible"/>
                                      </p:to>
                                    </p:set>
                                    <p:animEffect transition="in" filter="blinds(horizontal)">
                                      <p:cBhvr>
                                        <p:cTn id="7" dur="500"/>
                                        <p:tgtEl>
                                          <p:spTgt spid="2867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8679"/>
                                        </p:tgtEl>
                                        <p:attrNameLst>
                                          <p:attrName>style.visibility</p:attrName>
                                        </p:attrNameLst>
                                      </p:cBhvr>
                                      <p:to>
                                        <p:strVal val="visible"/>
                                      </p:to>
                                    </p:set>
                                    <p:animEffect transition="in" filter="blinds(horizontal)">
                                      <p:cBhvr>
                                        <p:cTn id="12" dur="500"/>
                                        <p:tgtEl>
                                          <p:spTgt spid="2867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8685"/>
                                        </p:tgtEl>
                                        <p:attrNameLst>
                                          <p:attrName>style.visibility</p:attrName>
                                        </p:attrNameLst>
                                      </p:cBhvr>
                                      <p:to>
                                        <p:strVal val="visible"/>
                                      </p:to>
                                    </p:set>
                                    <p:animEffect transition="in" filter="blinds(horizontal)">
                                      <p:cBhvr>
                                        <p:cTn id="17" dur="500"/>
                                        <p:tgtEl>
                                          <p:spTgt spid="2868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8677"/>
                                        </p:tgtEl>
                                        <p:attrNameLst>
                                          <p:attrName>style.visibility</p:attrName>
                                        </p:attrNameLst>
                                      </p:cBhvr>
                                      <p:to>
                                        <p:strVal val="visible"/>
                                      </p:to>
                                    </p:set>
                                    <p:animEffect transition="in" filter="blinds(horizontal)">
                                      <p:cBhvr>
                                        <p:cTn id="22" dur="500"/>
                                        <p:tgtEl>
                                          <p:spTgt spid="2867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8680"/>
                                        </p:tgtEl>
                                        <p:attrNameLst>
                                          <p:attrName>style.visibility</p:attrName>
                                        </p:attrNameLst>
                                      </p:cBhvr>
                                      <p:to>
                                        <p:strVal val="visible"/>
                                      </p:to>
                                    </p:set>
                                    <p:animEffect transition="in" filter="blinds(horizontal)">
                                      <p:cBhvr>
                                        <p:cTn id="27" dur="500"/>
                                        <p:tgtEl>
                                          <p:spTgt spid="28680"/>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28684"/>
                                        </p:tgtEl>
                                        <p:attrNameLst>
                                          <p:attrName>style.visibility</p:attrName>
                                        </p:attrNameLst>
                                      </p:cBhvr>
                                      <p:to>
                                        <p:strVal val="visible"/>
                                      </p:to>
                                    </p:set>
                                    <p:animEffect transition="in" filter="blinds(horizontal)">
                                      <p:cBhvr>
                                        <p:cTn id="32" dur="500"/>
                                        <p:tgtEl>
                                          <p:spTgt spid="28684"/>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8198"/>
                                        </p:tgtEl>
                                        <p:attrNameLst>
                                          <p:attrName>style.visibility</p:attrName>
                                        </p:attrNameLst>
                                      </p:cBhvr>
                                      <p:to>
                                        <p:strVal val="visible"/>
                                      </p:to>
                                    </p:set>
                                    <p:animEffect transition="in" filter="blinds(horizontal)">
                                      <p:cBhvr>
                                        <p:cTn id="37" dur="500"/>
                                        <p:tgtEl>
                                          <p:spTgt spid="8198"/>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8199"/>
                                        </p:tgtEl>
                                        <p:attrNameLst>
                                          <p:attrName>style.visibility</p:attrName>
                                        </p:attrNameLst>
                                      </p:cBhvr>
                                      <p:to>
                                        <p:strVal val="visible"/>
                                      </p:to>
                                    </p:set>
                                    <p:animEffect transition="in" filter="blinds(horizontal)">
                                      <p:cBhvr>
                                        <p:cTn id="42" dur="500"/>
                                        <p:tgtEl>
                                          <p:spTgt spid="8199"/>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8200"/>
                                        </p:tgtEl>
                                        <p:attrNameLst>
                                          <p:attrName>style.visibility</p:attrName>
                                        </p:attrNameLst>
                                      </p:cBhvr>
                                      <p:to>
                                        <p:strVal val="visible"/>
                                      </p:to>
                                    </p:set>
                                    <p:animEffect transition="in" filter="blinds(horizontal)">
                                      <p:cBhvr>
                                        <p:cTn id="47" dur="500"/>
                                        <p:tgtEl>
                                          <p:spTgt spid="8200"/>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8201"/>
                                        </p:tgtEl>
                                        <p:attrNameLst>
                                          <p:attrName>style.visibility</p:attrName>
                                        </p:attrNameLst>
                                      </p:cBhvr>
                                      <p:to>
                                        <p:strVal val="visible"/>
                                      </p:to>
                                    </p:set>
                                    <p:animEffect transition="in" filter="blinds(horizontal)">
                                      <p:cBhvr>
                                        <p:cTn id="52" dur="500"/>
                                        <p:tgtEl>
                                          <p:spTgt spid="8201"/>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8202"/>
                                        </p:tgtEl>
                                        <p:attrNameLst>
                                          <p:attrName>style.visibility</p:attrName>
                                        </p:attrNameLst>
                                      </p:cBhvr>
                                      <p:to>
                                        <p:strVal val="visible"/>
                                      </p:to>
                                    </p:set>
                                    <p:animEffect transition="in" filter="blinds(horizontal)">
                                      <p:cBhvr>
                                        <p:cTn id="57" dur="500"/>
                                        <p:tgtEl>
                                          <p:spTgt spid="8202"/>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nodeType="clickEffect">
                                  <p:stCondLst>
                                    <p:cond delay="0"/>
                                  </p:stCondLst>
                                  <p:childTnLst>
                                    <p:set>
                                      <p:cBhvr>
                                        <p:cTn id="61" dur="1" fill="hold">
                                          <p:stCondLst>
                                            <p:cond delay="0"/>
                                          </p:stCondLst>
                                        </p:cTn>
                                        <p:tgtEl>
                                          <p:spTgt spid="8203"/>
                                        </p:tgtEl>
                                        <p:attrNameLst>
                                          <p:attrName>style.visibility</p:attrName>
                                        </p:attrNameLst>
                                      </p:cBhvr>
                                      <p:to>
                                        <p:strVal val="visible"/>
                                      </p:to>
                                    </p:set>
                                    <p:animEffect transition="in" filter="blinds(horizontal)">
                                      <p:cBhvr>
                                        <p:cTn id="62" dur="500"/>
                                        <p:tgtEl>
                                          <p:spTgt spid="8203"/>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nodeType="click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blinds(horizontal)">
                                      <p:cBhvr>
                                        <p:cTn id="67" dur="500"/>
                                        <p:tgtEl>
                                          <p:spTgt spid="18"/>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nodeType="click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blinds(horizontal)">
                                      <p:cBhvr>
                                        <p:cTn id="72" dur="500"/>
                                        <p:tgtEl>
                                          <p:spTgt spid="19"/>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nodeType="clickEffect">
                                  <p:stCondLst>
                                    <p:cond delay="0"/>
                                  </p:stCondLst>
                                  <p:childTnLst>
                                    <p:set>
                                      <p:cBhvr>
                                        <p:cTn id="76" dur="1" fill="hold">
                                          <p:stCondLst>
                                            <p:cond delay="0"/>
                                          </p:stCondLst>
                                        </p:cTn>
                                        <p:tgtEl>
                                          <p:spTgt spid="20"/>
                                        </p:tgtEl>
                                        <p:attrNameLst>
                                          <p:attrName>style.visibility</p:attrName>
                                        </p:attrNameLst>
                                      </p:cBhvr>
                                      <p:to>
                                        <p:strVal val="visible"/>
                                      </p:to>
                                    </p:set>
                                    <p:animEffect transition="in" filter="blinds(horizontal)">
                                      <p:cBhvr>
                                        <p:cTn id="77" dur="500"/>
                                        <p:tgtEl>
                                          <p:spTgt spid="20"/>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21"/>
                                        </p:tgtEl>
                                        <p:attrNameLst>
                                          <p:attrName>style.visibility</p:attrName>
                                        </p:attrNameLst>
                                      </p:cBhvr>
                                      <p:to>
                                        <p:strVal val="visible"/>
                                      </p:to>
                                    </p:set>
                                    <p:animEffect transition="in" filter="blinds(horizontal)">
                                      <p:cBhvr>
                                        <p:cTn id="82" dur="500"/>
                                        <p:tgtEl>
                                          <p:spTgt spid="21"/>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nodeType="click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blinds(horizontal)">
                                      <p:cBhvr>
                                        <p:cTn id="87" dur="500"/>
                                        <p:tgtEl>
                                          <p:spTgt spid="22"/>
                                        </p:tgtEl>
                                      </p:cBhvr>
                                    </p:animEffect>
                                  </p:childTnLst>
                                </p:cTn>
                              </p:par>
                            </p:childTnLst>
                          </p:cTn>
                        </p:par>
                      </p:childTnLst>
                    </p:cTn>
                  </p:par>
                  <p:par>
                    <p:cTn id="88" fill="hold">
                      <p:stCondLst>
                        <p:cond delay="indefinite"/>
                      </p:stCondLst>
                      <p:childTnLst>
                        <p:par>
                          <p:cTn id="89" fill="hold">
                            <p:stCondLst>
                              <p:cond delay="0"/>
                            </p:stCondLst>
                            <p:childTnLst>
                              <p:par>
                                <p:cTn id="90" presetID="3" presetClass="entr" presetSubtype="10" fill="hold" nodeType="clickEffect">
                                  <p:stCondLst>
                                    <p:cond delay="0"/>
                                  </p:stCondLst>
                                  <p:childTnLst>
                                    <p:set>
                                      <p:cBhvr>
                                        <p:cTn id="91" dur="1" fill="hold">
                                          <p:stCondLst>
                                            <p:cond delay="0"/>
                                          </p:stCondLst>
                                        </p:cTn>
                                        <p:tgtEl>
                                          <p:spTgt spid="23"/>
                                        </p:tgtEl>
                                        <p:attrNameLst>
                                          <p:attrName>style.visibility</p:attrName>
                                        </p:attrNameLst>
                                      </p:cBhvr>
                                      <p:to>
                                        <p:strVal val="visible"/>
                                      </p:to>
                                    </p:set>
                                    <p:animEffect transition="in" filter="blinds(horizontal)">
                                      <p:cBhvr>
                                        <p:cTn id="92" dur="500"/>
                                        <p:tgtEl>
                                          <p:spTgt spid="23"/>
                                        </p:tgtEl>
                                      </p:cBhvr>
                                    </p:animEffect>
                                  </p:childTnLst>
                                </p:cTn>
                              </p:par>
                            </p:childTnLst>
                          </p:cTn>
                        </p:par>
                      </p:childTnLst>
                    </p:cTn>
                  </p:par>
                  <p:par>
                    <p:cTn id="93" fill="hold">
                      <p:stCondLst>
                        <p:cond delay="indefinite"/>
                      </p:stCondLst>
                      <p:childTnLst>
                        <p:par>
                          <p:cTn id="94" fill="hold">
                            <p:stCondLst>
                              <p:cond delay="0"/>
                            </p:stCondLst>
                            <p:childTnLst>
                              <p:par>
                                <p:cTn id="95" presetID="3" presetClass="entr" presetSubtype="10" fill="hold" nodeType="clickEffect">
                                  <p:stCondLst>
                                    <p:cond delay="0"/>
                                  </p:stCondLst>
                                  <p:childTnLst>
                                    <p:set>
                                      <p:cBhvr>
                                        <p:cTn id="96" dur="1" fill="hold">
                                          <p:stCondLst>
                                            <p:cond delay="0"/>
                                          </p:stCondLst>
                                        </p:cTn>
                                        <p:tgtEl>
                                          <p:spTgt spid="24"/>
                                        </p:tgtEl>
                                        <p:attrNameLst>
                                          <p:attrName>style.visibility</p:attrName>
                                        </p:attrNameLst>
                                      </p:cBhvr>
                                      <p:to>
                                        <p:strVal val="visible"/>
                                      </p:to>
                                    </p:set>
                                    <p:animEffect transition="in" filter="blinds(horizontal)">
                                      <p:cBhvr>
                                        <p:cTn id="97" dur="500"/>
                                        <p:tgtEl>
                                          <p:spTgt spid="24"/>
                                        </p:tgtEl>
                                      </p:cBhvr>
                                    </p:animEffect>
                                  </p:childTnLst>
                                </p:cTn>
                              </p:par>
                            </p:childTnLst>
                          </p:cTn>
                        </p:par>
                      </p:childTnLst>
                    </p:cTn>
                  </p:par>
                  <p:par>
                    <p:cTn id="98" fill="hold">
                      <p:stCondLst>
                        <p:cond delay="indefinite"/>
                      </p:stCondLst>
                      <p:childTnLst>
                        <p:par>
                          <p:cTn id="99" fill="hold">
                            <p:stCondLst>
                              <p:cond delay="0"/>
                            </p:stCondLst>
                            <p:childTnLst>
                              <p:par>
                                <p:cTn id="100" presetID="3" presetClass="entr" presetSubtype="10" fill="hold" nodeType="clickEffect">
                                  <p:stCondLst>
                                    <p:cond delay="0"/>
                                  </p:stCondLst>
                                  <p:childTnLst>
                                    <p:set>
                                      <p:cBhvr>
                                        <p:cTn id="101" dur="1" fill="hold">
                                          <p:stCondLst>
                                            <p:cond delay="0"/>
                                          </p:stCondLst>
                                        </p:cTn>
                                        <p:tgtEl>
                                          <p:spTgt spid="25"/>
                                        </p:tgtEl>
                                        <p:attrNameLst>
                                          <p:attrName>style.visibility</p:attrName>
                                        </p:attrNameLst>
                                      </p:cBhvr>
                                      <p:to>
                                        <p:strVal val="visible"/>
                                      </p:to>
                                    </p:set>
                                    <p:animEffect transition="in" filter="blinds(horizontal)">
                                      <p:cBhvr>
                                        <p:cTn id="10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6" grpId="0"/>
      <p:bldP spid="28677" grpId="0"/>
      <p:bldP spid="28680" grpId="0"/>
      <p:bldP spid="21"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 val="503b8985c2188afbbbe7fcbdfa8b223a4512"/>
  <p:tag name="ISPRING_SCORM_PASSING_SCORE" val="100.0000000000"/>
  <p:tag name="GENSWF_OUTPUT_FILE_NAME" val="m9hch4.6"/>
  <p:tag name="ISPRING_RESOURCE_PATHS_HASH_2" val="6b122424cec01856965d98d3c1e5fc5872b1f15"/>
  <p:tag name="ISPRING_LMS_API_VERSION" val="SCORM 2004 (2nd edition)"/>
  <p:tag name="ISPRING_ULTRA_SCORM_COURSE_ID" val="A84B40AA-52DA-430F-BF31-978B77DB802D"/>
  <p:tag name="ISPRING_CMI5_LAUNCH_METHOD" val="any window"/>
  <p:tag name="ISPRING_SCORM_ENDPOINT" val="&lt;endpoint&gt;&lt;enable&gt;0&lt;/enable&gt;&lt;lrs&gt;http://&lt;/lrs&gt;&lt;auth&gt;0&lt;/auth&gt;&lt;login&gt;&lt;/login&gt;&lt;password&gt;&lt;/password&gt;&lt;key&gt;&lt;/key&gt;&lt;name&gt;&lt;/name&gt;&lt;email&gt;&lt;/email&gt;&lt;/endpoint&gt;&#10;"/>
  <p:tag name="ISPRING_SCORM_RATE_SLIDES" val="1"/>
  <p:tag name="ISPRINGCLOUDFOLDERID" val="1"/>
  <p:tag name="ISPRINGONLINEFOLDERID" val="1"/>
  <p:tag name="ISPRING_OUTPUT_FOLDER" val="[[&quot;\uFFFDʾ\&quot;{58857F64-F778-46F3-A3E4-9740F72F057B}&quot;,&quot;C:\\Users\\Danny\\OneDrive - SD41\\Website\\PC11&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no-video&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
  <p:tag name="ISPRING_SCORM_RATE_QUIZZES" val="0"/>
  <p:tag name="ISPRING_CURRENT_PLAYER_ID" val="universal-no-video"/>
  <p:tag name="ISPRING_PRESENTATION_TITLE" val="Lesson 7 Word Problems on Max and Min with Quadratic Functions"/>
  <p:tag name="ISPRING_FIRST_PUBLISH"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525</TotalTime>
  <Words>1140</Words>
  <Application>Microsoft Office PowerPoint</Application>
  <PresentationFormat>On-screen Show (4:3)</PresentationFormat>
  <Paragraphs>103</Paragraphs>
  <Slides>17</Slides>
  <Notes>17</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24" baseType="lpstr">
      <vt:lpstr>Arial</vt:lpstr>
      <vt:lpstr>Calibri</vt:lpstr>
      <vt:lpstr>Century Schoolbook</vt:lpstr>
      <vt:lpstr>Wingdings</vt:lpstr>
      <vt:lpstr>Wingdings 2</vt:lpstr>
      <vt:lpstr>Oriel</vt:lpstr>
      <vt:lpstr>Equation</vt:lpstr>
      <vt:lpstr>Lesson 7 Word Problems with Quadratic Functions</vt:lpstr>
      <vt:lpstr>Recap on What we Learnt so Far:</vt:lpstr>
      <vt:lpstr> applications of Quadratic Functions: </vt:lpstr>
      <vt:lpstr>II) Common terms:</vt:lpstr>
      <vt:lpstr>PowerPoint Presentation</vt:lpstr>
      <vt:lpstr>PowerPoint Presentation</vt:lpstr>
      <vt:lpstr>PowerPoint Presentation</vt:lpstr>
      <vt:lpstr>PowerPoint Presentation</vt:lpstr>
      <vt:lpstr>PowerPoint Presentation</vt:lpstr>
      <vt:lpstr>PowerPoint Presentation</vt:lpstr>
      <vt:lpstr>Ex: The height, “h” metres, of an infield fly ball “t” seconds after being hit is given by simplified formula : h = 30t – 5t2.   a) What is the height of the ball after 4 seconds?  b) How long after being hit is the ball at a height of 18 m?  c) When will the ball reach it’s maximum height?  D) what is the maximum height?  E) When will the ball hit the ground?  F) What is the domain and range of this scenario? </vt:lpstr>
      <vt:lpstr>PowerPoint Presentation</vt:lpstr>
      <vt:lpstr>Ex: The height, “h” metres, of an infield fly ball “t” seconds after being hit is given by simplified formula : h = 30t – 5t2. How long after being hit is the ball at a height of 18 m?</vt:lpstr>
      <vt:lpstr>Ex# A farmer wants to build a rectangular barn using 100 meters of fencing for his cows and chickens.  However, he needs to separate the two groups of animals and needs to make the largest possible area.  Determine the dimensions for the barn.</vt:lpstr>
      <vt:lpstr>Ex#3) A farmer wants to build a rectangular barn using 100 meters of fencing for his cows and chickens.  However, he needs to separate the two groups of animals and needs to make the largest possible area.  Determine the dimensions for the barn.</vt:lpstr>
      <vt:lpstr>practice: Suppose you have 400m of fencing to build a rectangular garden as illustrated below, what are the dimensions of the largest possible area?</vt:lpstr>
      <vt:lpstr>Ex: A gardener would like to build a pathway of equal width around a rectangular garden measuring 8 meters by 15 meters.  If this doubles the total area, then what is the width of the pathway?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7 Word Problems on Max and Min with Quadratic Functions</dc:title>
  <dc:creator>Danny Young</dc:creator>
  <cp:lastModifiedBy>Danny Young</cp:lastModifiedBy>
  <cp:revision>63</cp:revision>
  <dcterms:created xsi:type="dcterms:W3CDTF">2013-01-18T23:49:46Z</dcterms:created>
  <dcterms:modified xsi:type="dcterms:W3CDTF">2021-03-28T23:03:03Z</dcterms:modified>
</cp:coreProperties>
</file>